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497" r:id="rId6"/>
    <p:sldId id="516" r:id="rId7"/>
    <p:sldId id="502" r:id="rId8"/>
    <p:sldId id="503" r:id="rId9"/>
    <p:sldId id="488" r:id="rId10"/>
    <p:sldId id="369" r:id="rId11"/>
    <p:sldId id="512" r:id="rId12"/>
    <p:sldId id="507" r:id="rId13"/>
    <p:sldId id="374" r:id="rId14"/>
    <p:sldId id="514" r:id="rId15"/>
    <p:sldId id="492" r:id="rId16"/>
    <p:sldId id="493" r:id="rId17"/>
    <p:sldId id="494" r:id="rId18"/>
    <p:sldId id="483" r:id="rId19"/>
    <p:sldId id="48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5B9BD5"/>
    <a:srgbClr val="0F6FC6"/>
    <a:srgbClr val="F4D9D9"/>
    <a:srgbClr val="FF0000"/>
    <a:srgbClr val="FF7C80"/>
    <a:srgbClr val="44545A"/>
    <a:srgbClr val="000000"/>
    <a:srgbClr val="E7E7E7"/>
    <a:srgbClr val="48C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C2326E-3A6D-401B-9D95-928518155AC1}" v="1072" dt="2023-06-02T04:31:32.3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95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826" y="53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68241-C405-41BD-A091-2B15151756E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462E2-6BB3-4CC0-8C88-1B8CDB4F7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8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62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94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dirty="0">
              <a:solidFill>
                <a:srgbClr val="D1D5DB"/>
              </a:solidFill>
              <a:effectLst/>
              <a:latin typeface="Söhn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5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effectLst/>
              <a:latin typeface="Söhn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0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98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52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D1D5DB"/>
              </a:solidFill>
              <a:effectLst/>
              <a:latin typeface="Söhn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52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4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20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79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24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33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03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95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462E2-6BB3-4CC0-8C88-1B8CDB4F7B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90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FABFE-AC96-48A7-AABE-C2A87F1D0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1A2E5E-D094-46FD-85AB-3EC57064F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10206-ED3F-4B81-B3CF-6FDCA3BCC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306E8-AA10-49EE-9207-6ED1E695C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14161-BD0F-44BA-919E-394CF2D03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80626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68BEE-055E-4F4E-B636-8DA6837C9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04"/>
            <a:ext cx="10515600" cy="64724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D923F-7CD4-45B9-8554-79D440AC2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2372"/>
            <a:ext cx="10515600" cy="5172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F71C2-CB56-496C-90AA-B2CD54EF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2AB56-0CF6-4444-9136-BB537069B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3B810-CC2A-4587-9B1B-F9C2FA0A9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99981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05397-AF68-4ED9-8839-81533029C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164DD-277B-427D-8907-084957AA1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27794-475B-4185-9256-CDB0537F2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82435-E8B8-4897-9F94-004AC552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3B3FD-51F2-49E1-B711-B52F9BF3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4460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32BB-004F-4757-8A7D-88F36CB41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A32F-C6E3-4BCB-BE7D-9406F3DB7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193CC-44DF-443C-8C0A-240FCE4F6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85517B-DFBB-4667-86F3-12166E27E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CD983-D175-428C-89AC-CD70C9368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BD6A3-2CB3-4D7B-B19C-33344B806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94589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44AC9-5A1B-4848-AE33-89CA038DF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1722F-8C65-4E0E-B78A-8D1AEC6F1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517E2-1C1B-4E1F-97F9-1E8222105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2F7E42-EDDA-4825-B5DD-386DF9E5C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F36D7B-A385-4C14-9E96-2A37706E10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A3638F-D225-49EE-BF69-5CB7EE561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F4C051-74FC-4133-98AE-64EFE9F38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24B70-1105-4F86-B078-9098CC525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5275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026D-5B7B-4E98-BA76-7D917ABA4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27F5BE-8BF6-42B0-A883-8DAB5DDA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1EDC2-DC28-4DE8-AFA0-FECE3204D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5B49D0-1226-4B8E-9751-A086830AB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31212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7ED132-B41D-408F-852A-BF1F357F3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B08B16-5FCC-4157-9A33-A27C795A6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BF9BB-0C42-47D8-86FD-672A5CBE6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290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6DE6-77FE-4F08-B60F-C250E8CF2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AC050-8623-4122-B91A-0E4E8B47A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D7A78-D2C7-444A-A830-72FC215FC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F5FD6B-6701-4ECC-9603-236E26D10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866E9-70A9-4462-B0FE-03B921244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6ECC4-D3CD-43E7-9741-1E8D9EBAB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1793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D7AD4-6FF6-48A1-8EDE-3F4962463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E1FF8A-4579-4437-AD06-EC3C56245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642B5-31B8-411E-B649-714420C65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6FAEF-5D1C-44B6-AC07-C8C6B8612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D276C-FA6A-4E03-BD70-7E86E905F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CBCC4C-95AB-4FA9-88B8-AB4314255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0990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24EEB-7D02-4800-9D47-C3657FEC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D04908-DECB-417E-9FC3-D6F6EC17B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6B182-F64C-4888-9865-5EA055FC4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EF8C9-10C8-454A-AFEC-3C7CDE2D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FC46E-1BA2-4F29-9A51-D23A1B07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105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5E10CB-5CA1-4A35-8E9B-BF8920CC96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D3A780-2BA7-46C7-A7B5-8B93184AD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6FF90-C841-4285-AF85-08CDACC8C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103AF-1994-4206-A5D3-C7191B004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2A4E3-BA44-468A-A456-6842CC4E9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82249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76CFB-B1D9-470B-97A9-65103A59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6FF3B-6056-46A8-BA4C-759BBF99E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00F5F-C382-4C9B-945F-522F04733D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30068-C30F-4941-BA9B-EE7439C48B57}" type="datetimeFigureOut">
              <a:rPr lang="en-SG" smtClean="0"/>
              <a:t>20/6/2023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E9B1A-A2FF-450B-99B6-39F722B6E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13320-723F-4C16-9947-8B2C2AFB8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96EBE-29AA-4D37-87E0-35788287EC1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2914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jpeg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riswoldhomecare.com/blog/2021/july/sepsis-in-elderly-adults-what-to-know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g"/><Relationship Id="rId4" Type="http://schemas.openxmlformats.org/officeDocument/2006/relationships/image" Target="../media/image37.png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13" Type="http://schemas.openxmlformats.org/officeDocument/2006/relationships/image" Target="../media/image40.jpg"/><Relationship Id="rId18" Type="http://schemas.openxmlformats.org/officeDocument/2006/relationships/image" Target="../media/image43.jp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2.jp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44.jp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41.jpg"/><Relationship Id="rId22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78A372-4777-4EE9-BB5E-0595BACF3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1247359"/>
            <a:ext cx="10757202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Demystifying Complex Treatment Recommendations</a:t>
            </a:r>
            <a:br>
              <a:rPr lang="en-US" sz="4800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600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(A Hierarchical Cooperative Multi-Agent  RL Approach)</a:t>
            </a:r>
            <a:endParaRPr lang="en-SG" sz="3600" dirty="0"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2" descr="Image result for national university of singapore icon">
            <a:extLst>
              <a:ext uri="{FF2B5EF4-FFF2-40B4-BE49-F238E27FC236}">
                <a16:creationId xmlns:a16="http://schemas.microsoft.com/office/drawing/2014/main" id="{5B9A0BD3-B9FA-2FE6-51D7-650C550DC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06" y="476379"/>
            <a:ext cx="2774441" cy="1266994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31DC489-1AF2-9193-438D-78CE974B8C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530" t="-13952" r="-3578" b="-15660"/>
          <a:stretch/>
        </p:blipFill>
        <p:spPr>
          <a:xfrm>
            <a:off x="7197970" y="347241"/>
            <a:ext cx="3938954" cy="1082974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6E8962-5C1A-58E2-CC94-4AE0ABC7BC8F}"/>
              </a:ext>
            </a:extLst>
          </p:cNvPr>
          <p:cNvSpPr txBox="1"/>
          <p:nvPr/>
        </p:nvSpPr>
        <p:spPr>
          <a:xfrm>
            <a:off x="-23985" y="4973761"/>
            <a:ext cx="122399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en-US" sz="2400" b="1" dirty="0"/>
              <a:t>Dilruk Perera</a:t>
            </a:r>
            <a:r>
              <a:rPr lang="en-US" sz="2400" baseline="30000" dirty="0"/>
              <a:t>1,2</a:t>
            </a:r>
            <a:r>
              <a:rPr lang="en-US" sz="2400" dirty="0"/>
              <a:t>, Siqi Liu</a:t>
            </a:r>
            <a:r>
              <a:rPr lang="en-US" sz="2400" baseline="30000" dirty="0"/>
              <a:t>1,3</a:t>
            </a:r>
            <a:r>
              <a:rPr lang="en-US" sz="2400" dirty="0"/>
              <a:t> and Mengling Feng</a:t>
            </a:r>
            <a:r>
              <a:rPr lang="en-US" sz="2400" baseline="30000" dirty="0"/>
              <a:t>1,2</a:t>
            </a:r>
          </a:p>
          <a:p>
            <a:pPr lvl="0" algn="ctr" defTabSz="914400"/>
            <a:endParaRPr lang="en-US" sz="2400" baseline="30000" dirty="0"/>
          </a:p>
          <a:p>
            <a:pPr lvl="0" algn="ctr" defTabSz="914400"/>
            <a:r>
              <a:rPr kumimoji="0" lang="en-US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</a:rPr>
              <a:t>1 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Institute of Data Science, </a:t>
            </a:r>
            <a:r>
              <a:rPr kumimoji="0" lang="en-US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</a:rPr>
              <a:t>2 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Saw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Swee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Hock School of Public Health, </a:t>
            </a:r>
            <a:r>
              <a:rPr lang="en-US" kern="0" baseline="30000" dirty="0"/>
              <a:t>3 </a:t>
            </a:r>
            <a:r>
              <a:rPr lang="en-US" kern="0" dirty="0"/>
              <a:t>NUS Graduate School - ISEP</a:t>
            </a:r>
            <a:br>
              <a: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</a:br>
            <a:r>
              <a: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National University of Singapore</a:t>
            </a:r>
          </a:p>
          <a:p>
            <a:pPr lvl="0" algn="ctr" defTabSz="914400"/>
            <a:endParaRPr lang="en-US" kern="0" dirty="0"/>
          </a:p>
          <a:p>
            <a:pPr lvl="0" algn="ctr" defTabSz="914400"/>
            <a:r>
              <a:rPr lang="en-US" kern="0" dirty="0"/>
              <a:t>19/06/2023</a:t>
            </a:r>
            <a:endParaRPr kumimoji="0" lang="en-US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lvl="0" algn="ctr" defTabSz="914400"/>
            <a:endParaRPr kumimoji="0" lang="en-US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62557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28DC89E-E4B4-B8B7-0C72-AED2FAB52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93904"/>
            <a:ext cx="11112795" cy="647246"/>
          </a:xfrm>
        </p:spPr>
        <p:txBody>
          <a:bodyPr>
            <a:normAutofit fontScale="90000"/>
          </a:bodyPr>
          <a:lstStyle/>
          <a:p>
            <a:r>
              <a:rPr lang="en-US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öhne"/>
              </a:rPr>
              <a:t>Complexity of the Treatment Recommendation Task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3EC16-1C77-3BD7-53E3-6C5C32E01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152" y="967564"/>
            <a:ext cx="10678041" cy="5450170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457200" lvl="1" indent="0">
              <a:buNone/>
            </a:pPr>
            <a:endParaRPr lang="en-US" sz="2000" dirty="0">
              <a:latin typeface="Söhne"/>
            </a:endParaRPr>
          </a:p>
          <a:p>
            <a:pPr>
              <a:lnSpc>
                <a:spcPct val="60000"/>
              </a:lnSpc>
            </a:pPr>
            <a:r>
              <a:rPr lang="en-US" sz="2400" dirty="0">
                <a:latin typeface="Söhne"/>
              </a:rPr>
              <a:t>Personalized reactions to treatments</a:t>
            </a:r>
          </a:p>
          <a:p>
            <a:pPr>
              <a:lnSpc>
                <a:spcPct val="60000"/>
              </a:lnSpc>
            </a:pPr>
            <a:endParaRPr lang="en-US" sz="2400" dirty="0">
              <a:latin typeface="Söhne"/>
            </a:endParaRPr>
          </a:p>
          <a:p>
            <a:pPr>
              <a:lnSpc>
                <a:spcPct val="60000"/>
              </a:lnSpc>
            </a:pPr>
            <a:r>
              <a:rPr lang="en-US" sz="2400" dirty="0">
                <a:latin typeface="Söhne"/>
              </a:rPr>
              <a:t>Effects on multiple organ systems</a:t>
            </a:r>
          </a:p>
          <a:p>
            <a:pPr>
              <a:lnSpc>
                <a:spcPct val="60000"/>
              </a:lnSpc>
            </a:pPr>
            <a:endParaRPr lang="en-US" sz="2400" dirty="0">
              <a:latin typeface="Söhne"/>
            </a:endParaRPr>
          </a:p>
          <a:p>
            <a:pPr>
              <a:lnSpc>
                <a:spcPct val="60000"/>
              </a:lnSpc>
            </a:pPr>
            <a:r>
              <a:rPr lang="en-US" sz="2400" dirty="0">
                <a:latin typeface="Söhne"/>
              </a:rPr>
              <a:t>Wide range of potential treatments</a:t>
            </a:r>
          </a:p>
          <a:p>
            <a:pPr>
              <a:lnSpc>
                <a:spcPct val="60000"/>
              </a:lnSpc>
            </a:pPr>
            <a:endParaRPr lang="en-US" sz="2400" dirty="0"/>
          </a:p>
          <a:p>
            <a:pPr>
              <a:lnSpc>
                <a:spcPct val="60000"/>
              </a:lnSpc>
            </a:pPr>
            <a:r>
              <a:rPr lang="en-US" sz="2400" dirty="0"/>
              <a:t>Sub optimal treatment practices</a:t>
            </a:r>
          </a:p>
          <a:p>
            <a:pPr>
              <a:lnSpc>
                <a:spcPct val="60000"/>
              </a:lnSpc>
            </a:pPr>
            <a:endParaRPr lang="en-US" sz="2400" dirty="0">
              <a:latin typeface="Söhne"/>
            </a:endParaRPr>
          </a:p>
          <a:p>
            <a:pPr>
              <a:lnSpc>
                <a:spcPct val="60000"/>
              </a:lnSpc>
            </a:pPr>
            <a:endParaRPr lang="en-US" sz="2400" dirty="0">
              <a:latin typeface="Söhne"/>
            </a:endParaRPr>
          </a:p>
          <a:p>
            <a:pPr>
              <a:lnSpc>
                <a:spcPct val="60000"/>
              </a:lnSpc>
            </a:pPr>
            <a:endParaRPr lang="en-US" sz="2400" dirty="0">
              <a:latin typeface="Söhne"/>
            </a:endParaRPr>
          </a:p>
          <a:p>
            <a:pPr>
              <a:lnSpc>
                <a:spcPct val="60000"/>
              </a:lnSpc>
            </a:pPr>
            <a:endParaRPr lang="en-US" sz="2400" dirty="0">
              <a:latin typeface="Söhne"/>
            </a:endParaRPr>
          </a:p>
          <a:p>
            <a:pPr>
              <a:lnSpc>
                <a:spcPct val="60000"/>
              </a:lnSpc>
            </a:pPr>
            <a:endParaRPr lang="en-US" sz="2400" dirty="0">
              <a:latin typeface="Söhne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400" dirty="0">
              <a:latin typeface="Söhne"/>
            </a:endParaRP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C00000"/>
                </a:solidFill>
                <a:latin typeface="Söhne"/>
              </a:rPr>
              <a:t>Implication: </a:t>
            </a:r>
            <a:r>
              <a:rPr lang="en-US" sz="2400" dirty="0">
                <a:latin typeface="Söhne"/>
              </a:rPr>
              <a:t>Challenging for clinicians to make informed and confident treatment decisions</a:t>
            </a:r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EB232F66-B9FA-C709-23DE-6FE538AF4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160" y="1818730"/>
            <a:ext cx="2305466" cy="2305466"/>
          </a:xfrm>
          <a:prstGeom prst="rect">
            <a:avLst/>
          </a:prstGeom>
        </p:spPr>
      </p:pic>
      <p:pic>
        <p:nvPicPr>
          <p:cNvPr id="2052" name="Picture 4" descr="Premium Vector | Lack of accuracy concept icon">
            <a:extLst>
              <a:ext uri="{FF2B5EF4-FFF2-40B4-BE49-F238E27FC236}">
                <a16:creationId xmlns:a16="http://schemas.microsoft.com/office/drawing/2014/main" id="{6F3A0FEA-F28A-9B8F-ED3C-92E89185F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6" t="12265" r="22766" b="32057"/>
          <a:stretch/>
        </p:blipFill>
        <p:spPr bwMode="auto">
          <a:xfrm>
            <a:off x="2781125" y="3850562"/>
            <a:ext cx="1339168" cy="135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D19E0E5-D907-9473-3011-8E91FCE1FE7D}"/>
              </a:ext>
            </a:extLst>
          </p:cNvPr>
          <p:cNvGrpSpPr/>
          <p:nvPr/>
        </p:nvGrpSpPr>
        <p:grpSpPr>
          <a:xfrm>
            <a:off x="6385214" y="1178881"/>
            <a:ext cx="2420881" cy="1545341"/>
            <a:chOff x="6563214" y="1176937"/>
            <a:chExt cx="2420881" cy="154534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BF2ADCA-EF96-4AEC-8417-08A13BDF5621}"/>
                </a:ext>
              </a:extLst>
            </p:cNvPr>
            <p:cNvGrpSpPr/>
            <p:nvPr/>
          </p:nvGrpSpPr>
          <p:grpSpPr>
            <a:xfrm>
              <a:off x="6971666" y="1176937"/>
              <a:ext cx="2012429" cy="1545340"/>
              <a:chOff x="5813426" y="1264719"/>
              <a:chExt cx="2012429" cy="1545340"/>
            </a:xfrm>
          </p:grpSpPr>
          <p:pic>
            <p:nvPicPr>
              <p:cNvPr id="1030" name="Picture 6" descr="Personalized Medicine, HD Png Download , Transparent Png Image - PNGitem">
                <a:extLst>
                  <a:ext uri="{FF2B5EF4-FFF2-40B4-BE49-F238E27FC236}">
                    <a16:creationId xmlns:a16="http://schemas.microsoft.com/office/drawing/2014/main" id="{8279FA49-105E-630F-BF0A-1501F04277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400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75" r="9058"/>
              <a:stretch/>
            </p:blipFill>
            <p:spPr bwMode="auto">
              <a:xfrm>
                <a:off x="5813426" y="1264719"/>
                <a:ext cx="2011564" cy="15453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ECA0A7A-D03E-4D12-737E-77F73CCE15D2}"/>
                  </a:ext>
                </a:extLst>
              </p:cNvPr>
              <p:cNvSpPr/>
              <p:nvPr/>
            </p:nvSpPr>
            <p:spPr>
              <a:xfrm>
                <a:off x="7458075" y="1331481"/>
                <a:ext cx="367780" cy="1383144"/>
              </a:xfrm>
              <a:prstGeom prst="rect">
                <a:avLst/>
              </a:prstGeom>
              <a:solidFill>
                <a:srgbClr val="FCFCFC"/>
              </a:solidFill>
              <a:ln>
                <a:solidFill>
                  <a:srgbClr val="FCFCF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1DEB134-5C1E-3C2E-F217-5B5A3A14B2D8}"/>
                  </a:ext>
                </a:extLst>
              </p:cNvPr>
              <p:cNvSpPr/>
              <p:nvPr/>
            </p:nvSpPr>
            <p:spPr>
              <a:xfrm>
                <a:off x="7297913" y="1748277"/>
                <a:ext cx="303950" cy="198283"/>
              </a:xfrm>
              <a:prstGeom prst="rect">
                <a:avLst/>
              </a:prstGeom>
              <a:solidFill>
                <a:srgbClr val="FCFCFC"/>
              </a:solidFill>
              <a:ln>
                <a:solidFill>
                  <a:srgbClr val="FCFCF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0F358CB-7035-A1F0-976D-0873B15C9E31}"/>
                </a:ext>
              </a:extLst>
            </p:cNvPr>
            <p:cNvGrpSpPr/>
            <p:nvPr/>
          </p:nvGrpSpPr>
          <p:grpSpPr>
            <a:xfrm>
              <a:off x="6563214" y="1434270"/>
              <a:ext cx="737495" cy="878263"/>
              <a:chOff x="6431471" y="1117402"/>
              <a:chExt cx="737495" cy="878263"/>
            </a:xfrm>
          </p:grpSpPr>
          <p:pic>
            <p:nvPicPr>
              <p:cNvPr id="2050" name="Picture 2" descr="ADVANCE® Precision Medicine Clinical Decision Support for Disease Care">
                <a:extLst>
                  <a:ext uri="{FF2B5EF4-FFF2-40B4-BE49-F238E27FC236}">
                    <a16:creationId xmlns:a16="http://schemas.microsoft.com/office/drawing/2014/main" id="{B325D4FC-BEBD-8E59-F4B1-F23647D82E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1471" y="1117402"/>
                <a:ext cx="737495" cy="6312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6" descr="Personalized Medicine, HD Png Download , Transparent Png Image - PNGitem">
                <a:extLst>
                  <a:ext uri="{FF2B5EF4-FFF2-40B4-BE49-F238E27FC236}">
                    <a16:creationId xmlns:a16="http://schemas.microsoft.com/office/drawing/2014/main" id="{AEA4613D-437C-A88F-A53C-300AEE4F13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400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74" t="37818" r="84752" b="44504"/>
              <a:stretch/>
            </p:blipFill>
            <p:spPr bwMode="auto">
              <a:xfrm>
                <a:off x="6648243" y="1722476"/>
                <a:ext cx="303950" cy="2731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026" name="Picture 2" descr="Sepsis: pathophysiology and clinical management | The BMJ">
            <a:extLst>
              <a:ext uri="{FF2B5EF4-FFF2-40B4-BE49-F238E27FC236}">
                <a16:creationId xmlns:a16="http://schemas.microsoft.com/office/drawing/2014/main" id="{059D04B5-668D-130C-BD55-1AFFA4982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" t="9005" r="3219" b="2346"/>
          <a:stretch/>
        </p:blipFill>
        <p:spPr bwMode="auto">
          <a:xfrm>
            <a:off x="5645065" y="3295450"/>
            <a:ext cx="3475810" cy="200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230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AB5C-808D-E758-97D4-7A5268000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latin typeface="Söhne"/>
              </a:rPr>
              <a:t>RL for Treatment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F7E9B-5675-9413-D028-BBB8EA81F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2372"/>
            <a:ext cx="11153775" cy="5845628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Söhne"/>
              </a:rPr>
              <a:t>Reinforcement Learning (RL) is </a:t>
            </a:r>
            <a:r>
              <a:rPr lang="en-US" sz="2400" b="1" i="0" dirty="0">
                <a:effectLst/>
                <a:latin typeface="Söhne"/>
              </a:rPr>
              <a:t>a natural </a:t>
            </a:r>
            <a:r>
              <a:rPr lang="en-US" sz="2400" b="1" dirty="0">
                <a:latin typeface="Söhne"/>
              </a:rPr>
              <a:t>fit for the task</a:t>
            </a:r>
            <a:r>
              <a:rPr lang="en-US" sz="2400" b="0" i="0" dirty="0"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Söhne"/>
              </a:rPr>
              <a:t>Sequential decision-making (continuous medical interventions)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Söhne"/>
              </a:rPr>
              <a:t>M</a:t>
            </a:r>
            <a:r>
              <a:rPr lang="en-US" sz="2000" dirty="0">
                <a:latin typeface="Söhne"/>
              </a:rPr>
              <a:t>aximizing </a:t>
            </a:r>
            <a:r>
              <a:rPr lang="en-US" sz="2000" b="0" i="0" dirty="0">
                <a:effectLst/>
                <a:latin typeface="Söhne"/>
              </a:rPr>
              <a:t>long-term rewards (patient survival at discharge)</a:t>
            </a:r>
            <a:endParaRPr lang="en-US" b="0" i="0" dirty="0">
              <a:effectLst/>
              <a:latin typeface="Söhne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Söhne"/>
              </a:rPr>
              <a:t>Aims to surpass current policies (surpass </a:t>
            </a:r>
            <a:r>
              <a:rPr lang="en-US" sz="2000" dirty="0">
                <a:latin typeface="Söhne"/>
              </a:rPr>
              <a:t>sub optimal </a:t>
            </a:r>
            <a:r>
              <a:rPr lang="en-US" sz="2000" b="0" i="0" dirty="0">
                <a:effectLst/>
                <a:latin typeface="Söhne"/>
              </a:rPr>
              <a:t>clinical practices)</a:t>
            </a:r>
          </a:p>
          <a:p>
            <a:pPr lvl="1"/>
            <a:endParaRPr lang="en-US" sz="2000" dirty="0">
              <a:latin typeface="Söhne"/>
            </a:endParaRPr>
          </a:p>
          <a:p>
            <a:pPr lvl="1"/>
            <a:endParaRPr lang="en-US" sz="2000" b="0" i="0" dirty="0">
              <a:effectLst/>
              <a:latin typeface="Söhne"/>
            </a:endParaRPr>
          </a:p>
          <a:p>
            <a:pPr lvl="1"/>
            <a:endParaRPr lang="en-US" sz="2000" dirty="0">
              <a:latin typeface="Söhne"/>
            </a:endParaRPr>
          </a:p>
          <a:p>
            <a:pPr lvl="1"/>
            <a:endParaRPr lang="en-US" sz="2000" dirty="0">
              <a:latin typeface="Söhne"/>
            </a:endParaRPr>
          </a:p>
          <a:p>
            <a:pPr lvl="1"/>
            <a:endParaRPr lang="en-US" sz="2400" dirty="0"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2400" b="0" i="0" dirty="0"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2400" dirty="0">
              <a:latin typeface="Söhne"/>
            </a:endParaRPr>
          </a:p>
          <a:p>
            <a:r>
              <a:rPr lang="en-US" sz="2400" dirty="0">
                <a:solidFill>
                  <a:srgbClr val="C00000"/>
                </a:solidFill>
                <a:latin typeface="Söhne"/>
              </a:rPr>
              <a:t>Limitations of Existing RL Treatment Agents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Overburdens a single agent to make complex decisions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en-US" sz="2000" dirty="0"/>
              <a:t>Sub-optimal patient state representations</a:t>
            </a:r>
            <a:endParaRPr lang="en-US" sz="2400" b="0" i="0" dirty="0">
              <a:effectLst/>
              <a:latin typeface="Söhne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Söhne"/>
            </a:endParaRPr>
          </a:p>
          <a:p>
            <a:pPr marL="914400" lvl="2" indent="0">
              <a:buNone/>
            </a:pPr>
            <a:endParaRPr lang="en-US" sz="1600" dirty="0">
              <a:latin typeface="Söhne"/>
            </a:endParaRPr>
          </a:p>
        </p:txBody>
      </p:sp>
      <p:pic>
        <p:nvPicPr>
          <p:cNvPr id="46" name="Picture 4" descr="Ai Doctor Avatar Mascot by Manu on Dribbble">
            <a:extLst>
              <a:ext uri="{FF2B5EF4-FFF2-40B4-BE49-F238E27FC236}">
                <a16:creationId xmlns:a16="http://schemas.microsoft.com/office/drawing/2014/main" id="{5E322F4A-5DCE-1C1E-779D-EF3D6061F6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72" t="15090" r="30808" b="17082"/>
          <a:stretch/>
        </p:blipFill>
        <p:spPr bwMode="auto">
          <a:xfrm>
            <a:off x="3480824" y="2903973"/>
            <a:ext cx="870925" cy="115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Arrow: Right 49">
            <a:extLst>
              <a:ext uri="{FF2B5EF4-FFF2-40B4-BE49-F238E27FC236}">
                <a16:creationId xmlns:a16="http://schemas.microsoft.com/office/drawing/2014/main" id="{BB508909-8A3C-0C8F-42B9-3F76A9CC1F64}"/>
              </a:ext>
            </a:extLst>
          </p:cNvPr>
          <p:cNvSpPr/>
          <p:nvPr/>
        </p:nvSpPr>
        <p:spPr>
          <a:xfrm flipH="1">
            <a:off x="4813371" y="3785857"/>
            <a:ext cx="2576364" cy="269204"/>
          </a:xfrm>
          <a:prstGeom prst="rightArrow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7894A061-72A5-9D15-C5E7-46A414D24100}"/>
              </a:ext>
            </a:extLst>
          </p:cNvPr>
          <p:cNvSpPr/>
          <p:nvPr/>
        </p:nvSpPr>
        <p:spPr>
          <a:xfrm>
            <a:off x="4795926" y="3106446"/>
            <a:ext cx="2576364" cy="269204"/>
          </a:xfrm>
          <a:prstGeom prst="rightArrow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Picture 18" descr="Medication - Free healthcare and medical icons">
            <a:extLst>
              <a:ext uri="{FF2B5EF4-FFF2-40B4-BE49-F238E27FC236}">
                <a16:creationId xmlns:a16="http://schemas.microsoft.com/office/drawing/2014/main" id="{538AABBD-A01E-8CF9-27C0-92EA9009E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487" y="2734092"/>
            <a:ext cx="386178" cy="38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njection - Free medical icons">
            <a:extLst>
              <a:ext uri="{FF2B5EF4-FFF2-40B4-BE49-F238E27FC236}">
                <a16:creationId xmlns:a16="http://schemas.microsoft.com/office/drawing/2014/main" id="{E18641BA-8367-5175-319E-EB8E4E475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142" y="2752215"/>
            <a:ext cx="386178" cy="38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5960F827-4FB1-20DC-4BF0-3C580CC2E2C0}"/>
              </a:ext>
            </a:extLst>
          </p:cNvPr>
          <p:cNvSpPr txBox="1"/>
          <p:nvPr/>
        </p:nvSpPr>
        <p:spPr>
          <a:xfrm>
            <a:off x="3364625" y="4166249"/>
            <a:ext cx="1128055" cy="599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Söhne"/>
              </a:rPr>
              <a:t>Treatment Agent</a:t>
            </a:r>
            <a:endParaRPr lang="en-US" sz="14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DAC39DA-CE6E-2F41-54BD-B30F1385CF2A}"/>
              </a:ext>
            </a:extLst>
          </p:cNvPr>
          <p:cNvSpPr txBox="1"/>
          <p:nvPr/>
        </p:nvSpPr>
        <p:spPr>
          <a:xfrm>
            <a:off x="8129971" y="4447908"/>
            <a:ext cx="12498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Söhne"/>
              </a:rPr>
              <a:t>Patient States</a:t>
            </a:r>
            <a:endParaRPr lang="en-US" sz="14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B4729D-C0BD-DF0C-164C-1AE9E4B1FACA}"/>
              </a:ext>
            </a:extLst>
          </p:cNvPr>
          <p:cNvGrpSpPr/>
          <p:nvPr/>
        </p:nvGrpSpPr>
        <p:grpSpPr>
          <a:xfrm>
            <a:off x="7827349" y="3085408"/>
            <a:ext cx="1756035" cy="1153627"/>
            <a:chOff x="6976215" y="2792827"/>
            <a:chExt cx="2124802" cy="1395889"/>
          </a:xfrm>
        </p:grpSpPr>
        <p:pic>
          <p:nvPicPr>
            <p:cNvPr id="47" name="Picture 6" descr="Coronavirus Covid 19, Sick Person with Medical Mask, Health Pictogram,  Silhouette Style Icon Stock Vector - Illustration of covid19, breathe:  180054501">
              <a:extLst>
                <a:ext uri="{FF2B5EF4-FFF2-40B4-BE49-F238E27FC236}">
                  <a16:creationId xmlns:a16="http://schemas.microsoft.com/office/drawing/2014/main" id="{F2954670-3E9C-4B94-F093-7075E14E73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duotone>
                <a:srgbClr val="ED7D31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2" t="21174" r="7939" b="21528"/>
            <a:stretch/>
          </p:blipFill>
          <p:spPr bwMode="auto">
            <a:xfrm>
              <a:off x="8127843" y="3464768"/>
              <a:ext cx="973174" cy="6541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8" descr="Sick people not allowed - Free Maps and Flags icons">
              <a:extLst>
                <a:ext uri="{FF2B5EF4-FFF2-40B4-BE49-F238E27FC236}">
                  <a16:creationId xmlns:a16="http://schemas.microsoft.com/office/drawing/2014/main" id="{F3A439EE-CC95-51B7-3A86-A3D13CEF44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srgbClr val="FFC0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123" y="2792827"/>
              <a:ext cx="827809" cy="8278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DFD1CD7-C6FC-A964-C602-81B8AD11E2E0}"/>
                </a:ext>
              </a:extLst>
            </p:cNvPr>
            <p:cNvGrpSpPr/>
            <p:nvPr/>
          </p:nvGrpSpPr>
          <p:grpSpPr>
            <a:xfrm>
              <a:off x="7674693" y="3368898"/>
              <a:ext cx="762674" cy="302657"/>
              <a:chOff x="7894875" y="3163808"/>
              <a:chExt cx="762674" cy="302657"/>
            </a:xfrm>
          </p:grpSpPr>
          <p:sp>
            <p:nvSpPr>
              <p:cNvPr id="9" name="Arrow: Left 8">
                <a:extLst>
                  <a:ext uri="{FF2B5EF4-FFF2-40B4-BE49-F238E27FC236}">
                    <a16:creationId xmlns:a16="http://schemas.microsoft.com/office/drawing/2014/main" id="{067C2447-A28F-E32B-FEC0-D5F7E22E9B5B}"/>
                  </a:ext>
                </a:extLst>
              </p:cNvPr>
              <p:cNvSpPr/>
              <p:nvPr/>
            </p:nvSpPr>
            <p:spPr>
              <a:xfrm rot="18569682">
                <a:off x="7827508" y="3231175"/>
                <a:ext cx="302656" cy="167921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Arrow: Left 9">
                <a:extLst>
                  <a:ext uri="{FF2B5EF4-FFF2-40B4-BE49-F238E27FC236}">
                    <a16:creationId xmlns:a16="http://schemas.microsoft.com/office/drawing/2014/main" id="{E68EB5FC-928F-E3F8-B8C5-B127E2BB902E}"/>
                  </a:ext>
                </a:extLst>
              </p:cNvPr>
              <p:cNvSpPr/>
              <p:nvPr/>
            </p:nvSpPr>
            <p:spPr>
              <a:xfrm rot="3030318" flipH="1">
                <a:off x="8422261" y="3231176"/>
                <a:ext cx="302656" cy="167921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172" name="Picture 4" descr="patient recovery vector illustration on a background.Premium quality  symbols.vector icons for concept and graphic design. 8104714 Vector Art at  Vecteezy">
              <a:extLst>
                <a:ext uri="{FF2B5EF4-FFF2-40B4-BE49-F238E27FC236}">
                  <a16:creationId xmlns:a16="http://schemas.microsoft.com/office/drawing/2014/main" id="{5109E7A8-B5B9-B419-B8E6-0D1FA1632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6215" y="3581725"/>
              <a:ext cx="610026" cy="606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A69A776-6ADA-D399-E839-3A862A09E290}"/>
              </a:ext>
            </a:extLst>
          </p:cNvPr>
          <p:cNvSpPr/>
          <p:nvPr/>
        </p:nvSpPr>
        <p:spPr>
          <a:xfrm>
            <a:off x="7730283" y="2890648"/>
            <a:ext cx="1972327" cy="147640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CD33A7-8985-B10C-A865-A33F71275410}"/>
              </a:ext>
            </a:extLst>
          </p:cNvPr>
          <p:cNvGrpSpPr/>
          <p:nvPr/>
        </p:nvGrpSpPr>
        <p:grpSpPr>
          <a:xfrm>
            <a:off x="4929771" y="4057588"/>
            <a:ext cx="1046168" cy="599773"/>
            <a:chOff x="4215396" y="4076638"/>
            <a:chExt cx="1046168" cy="599773"/>
          </a:xfrm>
        </p:grpSpPr>
        <p:pic>
          <p:nvPicPr>
            <p:cNvPr id="58" name="Picture 14" descr="Reward - Free signs icons">
              <a:extLst>
                <a:ext uri="{FF2B5EF4-FFF2-40B4-BE49-F238E27FC236}">
                  <a16:creationId xmlns:a16="http://schemas.microsoft.com/office/drawing/2014/main" id="{8071FC27-593E-1293-D5E7-9A5C78180A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752" y="4119346"/>
              <a:ext cx="489097" cy="489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patient recovery vector illustration on a background.Premium quality  symbols.vector icons for concept and graphic design. 8104714 Vector Art at  Vecteezy">
              <a:extLst>
                <a:ext uri="{FF2B5EF4-FFF2-40B4-BE49-F238E27FC236}">
                  <a16:creationId xmlns:a16="http://schemas.microsoft.com/office/drawing/2014/main" id="{E7A25BA6-D714-FFEA-52A6-5FAE26225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1803" y="4188716"/>
              <a:ext cx="378778" cy="3768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5723CF6-8DB7-4AD5-85AB-7E996A5A8110}"/>
                </a:ext>
              </a:extLst>
            </p:cNvPr>
            <p:cNvSpPr/>
            <p:nvPr/>
          </p:nvSpPr>
          <p:spPr>
            <a:xfrm>
              <a:off x="4215396" y="4076638"/>
              <a:ext cx="1046168" cy="599773"/>
            </a:xfrm>
            <a:prstGeom prst="round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69E7F3-577F-3783-A54F-6C049B9697C9}"/>
              </a:ext>
            </a:extLst>
          </p:cNvPr>
          <p:cNvGrpSpPr/>
          <p:nvPr/>
        </p:nvGrpSpPr>
        <p:grpSpPr>
          <a:xfrm>
            <a:off x="6304531" y="4046470"/>
            <a:ext cx="1046168" cy="599773"/>
            <a:chOff x="5590156" y="4065520"/>
            <a:chExt cx="1046168" cy="59977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791BF47-2931-F3F6-9C41-C88F86A2875A}"/>
                </a:ext>
              </a:extLst>
            </p:cNvPr>
            <p:cNvGrpSpPr/>
            <p:nvPr/>
          </p:nvGrpSpPr>
          <p:grpSpPr>
            <a:xfrm>
              <a:off x="5631645" y="4119345"/>
              <a:ext cx="963190" cy="471582"/>
              <a:chOff x="6711085" y="3773686"/>
              <a:chExt cx="1494237" cy="731585"/>
            </a:xfrm>
          </p:grpSpPr>
          <p:pic>
            <p:nvPicPr>
              <p:cNvPr id="55" name="Picture 6" descr="Coronavirus Covid 19, Sick Person with Medical Mask, Health Pictogram,  Silhouette Style Icon Stock Vector - Illustration of covid19, breathe:  180054501">
                <a:extLst>
                  <a:ext uri="{FF2B5EF4-FFF2-40B4-BE49-F238E27FC236}">
                    <a16:creationId xmlns:a16="http://schemas.microsoft.com/office/drawing/2014/main" id="{9F35F410-4598-A6DD-2BC5-6D8089EDF9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duotone>
                  <a:srgbClr val="ED7D31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322" t="23215" r="7012" b="21288"/>
              <a:stretch/>
            </p:blipFill>
            <p:spPr bwMode="auto">
              <a:xfrm>
                <a:off x="7285206" y="3844910"/>
                <a:ext cx="920116" cy="6103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6" name="Picture 16" descr="Yellow card - Free sports and competition icons">
                <a:extLst>
                  <a:ext uri="{FF2B5EF4-FFF2-40B4-BE49-F238E27FC236}">
                    <a16:creationId xmlns:a16="http://schemas.microsoft.com/office/drawing/2014/main" id="{D4DFDBA5-B9A3-1E83-C0E7-6C8156A855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1085" y="3773686"/>
                <a:ext cx="731585" cy="731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8CD7DC30-D6CD-1D88-FFAF-EB3CBB832288}"/>
                </a:ext>
              </a:extLst>
            </p:cNvPr>
            <p:cNvSpPr/>
            <p:nvPr/>
          </p:nvSpPr>
          <p:spPr>
            <a:xfrm>
              <a:off x="5590156" y="4065520"/>
              <a:ext cx="1046168" cy="599773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198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9BE39-BEF1-84FA-869E-3C3F6D36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>
                <a:latin typeface="Söhne"/>
              </a:rPr>
              <a:t>1: </a:t>
            </a:r>
            <a:r>
              <a:rPr lang="en-US" i="0">
                <a:effectLst/>
                <a:latin typeface="Söhne"/>
              </a:rPr>
              <a:t>Overburdened Single Agent</a:t>
            </a:r>
            <a:endParaRPr lang="en-US" dirty="0">
              <a:latin typeface="Söhne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9BE4D0-8164-0FE1-3DDE-90B999CC1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2372"/>
            <a:ext cx="10853057" cy="5172756"/>
          </a:xfrm>
        </p:spPr>
        <p:txBody>
          <a:bodyPr>
            <a:normAutofit/>
          </a:bodyPr>
          <a:lstStyle/>
          <a:p>
            <a:r>
              <a:rPr lang="en-US" dirty="0"/>
              <a:t>Current solutions oversimplify the treatment recommendation task</a:t>
            </a:r>
          </a:p>
          <a:p>
            <a:pPr lvl="1"/>
            <a:endParaRPr lang="en-US" b="0" i="0" dirty="0"/>
          </a:p>
          <a:p>
            <a:pPr lvl="1"/>
            <a:r>
              <a:rPr lang="en-US" dirty="0"/>
              <a:t>Overlooks hierarchical decision-making processes used in clinical practice</a:t>
            </a:r>
          </a:p>
          <a:p>
            <a:pPr lvl="1"/>
            <a:endParaRPr lang="en-US" b="0" i="0" dirty="0"/>
          </a:p>
          <a:p>
            <a:pPr lvl="1"/>
            <a:r>
              <a:rPr lang="en-US" b="0" i="0" dirty="0"/>
              <a:t>Consider treatment recommendation as a singular decision and treatment space as a flat search space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b="0" i="0" dirty="0"/>
          </a:p>
          <a:p>
            <a:pPr marL="742950" lvl="1" indent="-285750">
              <a:lnSpc>
                <a:spcPct val="100000"/>
              </a:lnSpc>
            </a:pPr>
            <a:r>
              <a:rPr lang="en-US" b="0" i="0" dirty="0"/>
              <a:t>Expects a single agent to directly pick the optimal action that leads to best long-term outcomes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 descr="The Impact of Organizational Complexity on Finance Performance">
            <a:extLst>
              <a:ext uri="{FF2B5EF4-FFF2-40B4-BE49-F238E27FC236}">
                <a16:creationId xmlns:a16="http://schemas.microsoft.com/office/drawing/2014/main" id="{D21B2CEF-587E-E52C-FB4F-F3AC6E92C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981" y="4511345"/>
            <a:ext cx="2839065" cy="198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548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9BE39-BEF1-84FA-869E-3C3F6D366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04"/>
            <a:ext cx="11353800" cy="6472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latin typeface="Söhne"/>
              </a:rPr>
              <a:t>2: </a:t>
            </a:r>
            <a:r>
              <a:rPr lang="en-US" sz="4000" i="0">
                <a:effectLst/>
                <a:latin typeface="Söhne"/>
              </a:rPr>
              <a:t>Sub-optimal Patient State Representations</a:t>
            </a:r>
            <a:endParaRPr lang="en-US" sz="4000" dirty="0">
              <a:latin typeface="Söhne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9BE4D0-8164-0FE1-3DDE-90B999CC1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2372"/>
            <a:ext cx="11038367" cy="5172756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Raw physiological features with high variance and lack of clear structure</a:t>
            </a:r>
          </a:p>
          <a:p>
            <a:pPr lvl="1"/>
            <a:r>
              <a:rPr lang="en-US" sz="2600" dirty="0"/>
              <a:t>Results in unique samples (patient states) with lack of correlations among them</a:t>
            </a:r>
          </a:p>
          <a:p>
            <a:pPr lvl="1"/>
            <a:r>
              <a:rPr lang="en-US" sz="2600" dirty="0"/>
              <a:t>Difficult to build effective prediction models</a:t>
            </a:r>
          </a:p>
          <a:p>
            <a:endParaRPr lang="en-US" sz="3000" dirty="0"/>
          </a:p>
          <a:p>
            <a:r>
              <a:rPr lang="en-US" sz="3000" dirty="0"/>
              <a:t>Lack of temporal context</a:t>
            </a:r>
          </a:p>
          <a:p>
            <a:pPr lvl="1"/>
            <a:r>
              <a:rPr lang="en-US" sz="2600" dirty="0"/>
              <a:t>Patients’ history is a highly useful deciding factor</a:t>
            </a:r>
          </a:p>
          <a:p>
            <a:pPr lvl="1"/>
            <a:r>
              <a:rPr lang="en-US" sz="2600" dirty="0"/>
              <a:t>Violation of Markov property in RL</a:t>
            </a:r>
          </a:p>
          <a:p>
            <a:endParaRPr lang="en-US" sz="3000" dirty="0"/>
          </a:p>
          <a:p>
            <a:r>
              <a:rPr lang="en-US" sz="3000" dirty="0"/>
              <a:t>Erroneous imputations</a:t>
            </a:r>
          </a:p>
          <a:p>
            <a:pPr lvl="1"/>
            <a:r>
              <a:rPr lang="en-US" sz="2600" dirty="0"/>
              <a:t>Sparse Electronic Health Records (EHRs)</a:t>
            </a:r>
          </a:p>
          <a:p>
            <a:pPr lvl="1"/>
            <a:r>
              <a:rPr lang="en-US" sz="2600" dirty="0"/>
              <a:t>Risks of biases and errors</a:t>
            </a:r>
          </a:p>
          <a:p>
            <a:pPr lvl="1"/>
            <a:r>
              <a:rPr lang="en-US" sz="2600" dirty="0"/>
              <a:t>Hinder the detection of true patterns</a:t>
            </a:r>
          </a:p>
          <a:p>
            <a:pPr marL="742950" lvl="1" indent="-285750">
              <a:lnSpc>
                <a:spcPct val="100000"/>
              </a:lnSpc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703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5442FB-5587-D7E7-9C2D-C4DB4FEAFD31}"/>
              </a:ext>
            </a:extLst>
          </p:cNvPr>
          <p:cNvSpPr/>
          <p:nvPr/>
        </p:nvSpPr>
        <p:spPr>
          <a:xfrm>
            <a:off x="2183642" y="1828800"/>
            <a:ext cx="7465325" cy="10918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DBA35DA-7927-D140-2341-A3C73AAD841C}"/>
              </a:ext>
            </a:extLst>
          </p:cNvPr>
          <p:cNvSpPr/>
          <p:nvPr/>
        </p:nvSpPr>
        <p:spPr>
          <a:xfrm>
            <a:off x="2183642" y="4041849"/>
            <a:ext cx="7465325" cy="2004109"/>
          </a:xfrm>
          <a:prstGeom prst="roundRect">
            <a:avLst>
              <a:gd name="adj" fmla="val 119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F5D88-A5CE-EFA0-DE01-A9963D8DA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latin typeface="Söhne"/>
              </a:rPr>
              <a:t>Solution: Overview	</a:t>
            </a:r>
          </a:p>
        </p:txBody>
      </p:sp>
      <p:sp>
        <p:nvSpPr>
          <p:cNvPr id="4" name="Rectangle 3" descr="Hierarchy">
            <a:extLst>
              <a:ext uri="{FF2B5EF4-FFF2-40B4-BE49-F238E27FC236}">
                <a16:creationId xmlns:a16="http://schemas.microsoft.com/office/drawing/2014/main" id="{C4517AD9-29D0-E887-7DCE-BD79DB2BCD5A}"/>
              </a:ext>
            </a:extLst>
          </p:cNvPr>
          <p:cNvSpPr/>
          <p:nvPr/>
        </p:nvSpPr>
        <p:spPr>
          <a:xfrm>
            <a:off x="1376879" y="2047068"/>
            <a:ext cx="673868" cy="673868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ectangle 5" descr="Questions">
            <a:extLst>
              <a:ext uri="{FF2B5EF4-FFF2-40B4-BE49-F238E27FC236}">
                <a16:creationId xmlns:a16="http://schemas.microsoft.com/office/drawing/2014/main" id="{53E2906F-B020-78AD-4890-C1DC2AE308A9}"/>
              </a:ext>
            </a:extLst>
          </p:cNvPr>
          <p:cNvSpPr/>
          <p:nvPr/>
        </p:nvSpPr>
        <p:spPr>
          <a:xfrm>
            <a:off x="1420995" y="4782138"/>
            <a:ext cx="629752" cy="629752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E8509C3-D173-7473-752C-E00CEEB5F7A6}"/>
              </a:ext>
            </a:extLst>
          </p:cNvPr>
          <p:cNvSpPr txBox="1">
            <a:spLocks/>
          </p:cNvSpPr>
          <p:nvPr/>
        </p:nvSpPr>
        <p:spPr>
          <a:xfrm>
            <a:off x="838199" y="1012372"/>
            <a:ext cx="11153775" cy="5172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latin typeface="Söhne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DEE90-3D1E-2C8B-69EE-9F23EEDB4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dirty="0">
                <a:effectLst/>
                <a:latin typeface="Söhne"/>
              </a:rPr>
              <a:t>A consolidated RL solution addressing the 2 limitations</a:t>
            </a:r>
          </a:p>
          <a:p>
            <a:pPr lvl="3"/>
            <a:endParaRPr lang="en-US" sz="2400" b="0" i="0" dirty="0">
              <a:effectLst/>
              <a:latin typeface="Söhne"/>
            </a:endParaRPr>
          </a:p>
          <a:p>
            <a:pPr lvl="3"/>
            <a:r>
              <a:rPr lang="en-US" sz="2800" b="0" i="0" dirty="0">
                <a:solidFill>
                  <a:srgbClr val="0F6FC6"/>
                </a:solidFill>
                <a:effectLst/>
                <a:latin typeface="Söhne"/>
              </a:rPr>
              <a:t>Hierarchical Multi-Agent RL (HMARL) approach</a:t>
            </a:r>
          </a:p>
          <a:p>
            <a:pPr lvl="4"/>
            <a:r>
              <a:rPr lang="en-US" sz="2800" b="0" i="0" dirty="0">
                <a:effectLst/>
                <a:latin typeface="Söhne"/>
              </a:rPr>
              <a:t>Divide the burden among many agents</a:t>
            </a:r>
          </a:p>
          <a:p>
            <a:pPr lvl="4"/>
            <a:endParaRPr lang="en-US" sz="2800" b="0" i="0" dirty="0">
              <a:effectLst/>
              <a:latin typeface="Söhne"/>
            </a:endParaRPr>
          </a:p>
          <a:p>
            <a:pPr lvl="4"/>
            <a:endParaRPr lang="en-US" sz="2800" dirty="0">
              <a:latin typeface="Söhne"/>
            </a:endParaRPr>
          </a:p>
          <a:p>
            <a:pPr lvl="4"/>
            <a:endParaRPr lang="en-US" sz="2800" b="0" i="0" dirty="0">
              <a:effectLst/>
              <a:latin typeface="Söhne"/>
            </a:endParaRPr>
          </a:p>
          <a:p>
            <a:pPr lvl="3"/>
            <a:r>
              <a:rPr lang="en-US" sz="2800" b="0" i="0" dirty="0">
                <a:solidFill>
                  <a:srgbClr val="0F6FC6"/>
                </a:solidFill>
                <a:effectLst/>
                <a:latin typeface="Söhne"/>
              </a:rPr>
              <a:t>Improved patient state representation</a:t>
            </a:r>
          </a:p>
          <a:p>
            <a:pPr lvl="4"/>
            <a:r>
              <a:rPr lang="en-US" sz="2800" dirty="0">
                <a:latin typeface="Söhne"/>
              </a:rPr>
              <a:t>Novel feature transformation techniques</a:t>
            </a:r>
          </a:p>
          <a:p>
            <a:pPr lvl="4"/>
            <a:r>
              <a:rPr lang="en-US" sz="2800" b="0" i="0" dirty="0">
                <a:effectLst/>
                <a:latin typeface="Söhne"/>
              </a:rPr>
              <a:t>Incorporating temporal context</a:t>
            </a:r>
          </a:p>
          <a:p>
            <a:pPr lvl="4"/>
            <a:r>
              <a:rPr lang="en-US" sz="2800" b="0" i="0" dirty="0">
                <a:effectLst/>
                <a:latin typeface="Söhne"/>
              </a:rPr>
              <a:t>Avoiding imputations</a:t>
            </a:r>
            <a:endParaRPr lang="en-US" sz="2400" b="0" i="0" dirty="0"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312225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517DD357-9689-923F-C8B7-BEA1EE1C4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809" y="1318437"/>
            <a:ext cx="4527191" cy="452719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1870D-5998-C3B4-BC7C-566BFB1B7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2372"/>
            <a:ext cx="10515600" cy="5172756"/>
          </a:xfrm>
        </p:spPr>
        <p:txBody>
          <a:bodyPr>
            <a:normAutofit/>
          </a:bodyPr>
          <a:lstStyle/>
          <a:p>
            <a:r>
              <a:rPr lang="en-US" dirty="0"/>
              <a:t>A highly complex disease</a:t>
            </a:r>
          </a:p>
          <a:p>
            <a:pPr lvl="1"/>
            <a:r>
              <a:rPr lang="en-US" dirty="0"/>
              <a:t>A severe infection leading to organ dysfunction</a:t>
            </a:r>
          </a:p>
          <a:p>
            <a:pPr lvl="1"/>
            <a:r>
              <a:rPr lang="en-US" dirty="0"/>
              <a:t>Major causes of hospital deaths worldwide</a:t>
            </a:r>
          </a:p>
          <a:p>
            <a:pPr lvl="1"/>
            <a:r>
              <a:rPr lang="en-US" dirty="0"/>
              <a:t>Affects multiple organ systems</a:t>
            </a:r>
          </a:p>
          <a:p>
            <a:pPr lvl="1"/>
            <a:r>
              <a:rPr lang="en-US" dirty="0"/>
              <a:t>Optimal treatment policy is unknown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Typical treatment options:</a:t>
            </a:r>
          </a:p>
          <a:p>
            <a:pPr lvl="1"/>
            <a:r>
              <a:rPr lang="en-US" dirty="0"/>
              <a:t>Vasopressors</a:t>
            </a:r>
          </a:p>
          <a:p>
            <a:pPr lvl="1"/>
            <a:r>
              <a:rPr lang="en-US" dirty="0"/>
              <a:t>IV fluids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ECD2184-852A-AE74-A2FB-B0F6659BC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04"/>
            <a:ext cx="10515600" cy="647246"/>
          </a:xfrm>
        </p:spPr>
        <p:txBody>
          <a:bodyPr>
            <a:normAutofit fontScale="90000"/>
          </a:bodyPr>
          <a:lstStyle/>
          <a:p>
            <a:r>
              <a:rPr lang="en-US" b="0" i="0" dirty="0">
                <a:effectLst/>
                <a:latin typeface="Söhne"/>
              </a:rPr>
              <a:t>HMARL: Sepsis Use Case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BCD319-D181-275F-9D66-E1009A9CF8EB}"/>
              </a:ext>
            </a:extLst>
          </p:cNvPr>
          <p:cNvSpPr txBox="1"/>
          <p:nvPr/>
        </p:nvSpPr>
        <p:spPr>
          <a:xfrm>
            <a:off x="9380399" y="5770629"/>
            <a:ext cx="10960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4"/>
              </a:rPr>
              <a:t>Image reference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2465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BF4B10-9DE2-96E5-AECC-804709B09A52}"/>
              </a:ext>
            </a:extLst>
          </p:cNvPr>
          <p:cNvSpPr/>
          <p:nvPr/>
        </p:nvSpPr>
        <p:spPr>
          <a:xfrm>
            <a:off x="5144704" y="808608"/>
            <a:ext cx="6875150" cy="4254711"/>
          </a:xfrm>
          <a:prstGeom prst="roundRect">
            <a:avLst>
              <a:gd name="adj" fmla="val 7685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4210985-2391-9E01-0347-F3FE3085DB03}"/>
              </a:ext>
            </a:extLst>
          </p:cNvPr>
          <p:cNvSpPr/>
          <p:nvPr/>
        </p:nvSpPr>
        <p:spPr>
          <a:xfrm>
            <a:off x="838199" y="864183"/>
            <a:ext cx="3375945" cy="4199136"/>
          </a:xfrm>
          <a:prstGeom prst="roundRect">
            <a:avLst>
              <a:gd name="adj" fmla="val 939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ED163093-0348-1A4C-2CFA-C43364AD7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757" y="1319540"/>
            <a:ext cx="5886979" cy="35518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6DA5ABF-6D47-4743-2A0B-A8659D1C5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04"/>
            <a:ext cx="10515600" cy="647246"/>
          </a:xfrm>
        </p:spPr>
        <p:txBody>
          <a:bodyPr>
            <a:normAutofit fontScale="90000"/>
          </a:bodyPr>
          <a:lstStyle/>
          <a:p>
            <a:r>
              <a:rPr lang="en-US" b="0" i="0" dirty="0">
                <a:effectLst/>
                <a:latin typeface="Söhne"/>
              </a:rPr>
              <a:t>HMARL: Hierarchy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3DD28-83CB-2952-EC65-A5D9AB1DC512}"/>
              </a:ext>
            </a:extLst>
          </p:cNvPr>
          <p:cNvSpPr txBox="1"/>
          <p:nvPr/>
        </p:nvSpPr>
        <p:spPr>
          <a:xfrm>
            <a:off x="1395124" y="1006716"/>
            <a:ext cx="226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RL Approach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83BFBF-C2B5-E927-B95C-D909511071CC}"/>
              </a:ext>
            </a:extLst>
          </p:cNvPr>
          <p:cNvSpPr txBox="1"/>
          <p:nvPr/>
        </p:nvSpPr>
        <p:spPr>
          <a:xfrm>
            <a:off x="6748177" y="946736"/>
            <a:ext cx="2780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Proposed HMARL Approach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068F509-DD9F-7637-9C2E-25DC6F1B1D4C}"/>
              </a:ext>
            </a:extLst>
          </p:cNvPr>
          <p:cNvSpPr/>
          <p:nvPr/>
        </p:nvSpPr>
        <p:spPr>
          <a:xfrm>
            <a:off x="4423586" y="2678560"/>
            <a:ext cx="363255" cy="28809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E669AA-8535-6B27-B3F7-A3074B5A25C9}"/>
              </a:ext>
            </a:extLst>
          </p:cNvPr>
          <p:cNvSpPr txBox="1"/>
          <p:nvPr/>
        </p:nvSpPr>
        <p:spPr>
          <a:xfrm>
            <a:off x="1841700" y="5392871"/>
            <a:ext cx="23724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Single Agent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High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5 x 5 joint action space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18F82B-8097-5352-E3DF-02D26679F586}"/>
              </a:ext>
            </a:extLst>
          </p:cNvPr>
          <p:cNvSpPr txBox="1"/>
          <p:nvPr/>
        </p:nvSpPr>
        <p:spPr>
          <a:xfrm>
            <a:off x="1653538" y="5414246"/>
            <a:ext cx="10799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Complexity is further reduced</a:t>
            </a:r>
            <a:r>
              <a:rPr lang="en-US" dirty="0"/>
              <a:t> for </a:t>
            </a:r>
            <a:r>
              <a:rPr lang="en-US" b="1" dirty="0"/>
              <a:t>higher discrete levels</a:t>
            </a:r>
            <a:r>
              <a:rPr lang="en-US" dirty="0"/>
              <a:t> and </a:t>
            </a:r>
            <a:r>
              <a:rPr lang="en-US" b="1" dirty="0"/>
              <a:t>higher number of treatments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From 125 to 32 actions (under 5 discrete levels)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From 1000 to 62 (under 10 discrete levels)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395E01-468C-4BD5-6A1A-C96F6A72A694}"/>
              </a:ext>
            </a:extLst>
          </p:cNvPr>
          <p:cNvSpPr txBox="1"/>
          <p:nvPr/>
        </p:nvSpPr>
        <p:spPr>
          <a:xfrm>
            <a:off x="4746564" y="5361547"/>
            <a:ext cx="783667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dirty="0">
                <a:effectLst/>
                <a:latin typeface="Söhne"/>
              </a:rPr>
              <a:t>Divide-and-conquer approach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Söhne"/>
              </a:rPr>
              <a:t>Divide the task </a:t>
            </a:r>
            <a:r>
              <a:rPr lang="en-US" sz="1600" dirty="0">
                <a:latin typeface="Söhne"/>
              </a:rPr>
              <a:t>into hierarchy of subtasks (using past frequent actions)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öhne"/>
              </a:rPr>
              <a:t>Specialized agents solve subtasks and collectively make final decisions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Söhne"/>
              </a:rPr>
              <a:t>Reduced decision-making complexity for individual agents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Söhne"/>
              </a:rPr>
              <a:t>More focused and efficient training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20A516D-4633-8366-F861-E56B74E81E4E}"/>
              </a:ext>
            </a:extLst>
          </p:cNvPr>
          <p:cNvGrpSpPr/>
          <p:nvPr/>
        </p:nvGrpSpPr>
        <p:grpSpPr>
          <a:xfrm>
            <a:off x="5144704" y="1368955"/>
            <a:ext cx="6716657" cy="3517486"/>
            <a:chOff x="1638589" y="2765309"/>
            <a:chExt cx="6716657" cy="3517486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D78C1AFE-E34B-1399-861D-E0B943269DCF}"/>
                </a:ext>
              </a:extLst>
            </p:cNvPr>
            <p:cNvSpPr/>
            <p:nvPr/>
          </p:nvSpPr>
          <p:spPr>
            <a:xfrm>
              <a:off x="7481324" y="5307964"/>
              <a:ext cx="832306" cy="814159"/>
            </a:xfrm>
            <a:prstGeom prst="roundRect">
              <a:avLst>
                <a:gd name="adj" fmla="val 12539"/>
              </a:avLst>
            </a:prstGeom>
            <a:solidFill>
              <a:srgbClr val="F4D9D9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01FABC2-AF24-E91F-6322-300729F41508}"/>
                </a:ext>
              </a:extLst>
            </p:cNvPr>
            <p:cNvSpPr/>
            <p:nvPr/>
          </p:nvSpPr>
          <p:spPr>
            <a:xfrm>
              <a:off x="5104263" y="3587415"/>
              <a:ext cx="915537" cy="1083645"/>
            </a:xfrm>
            <a:prstGeom prst="roundRect">
              <a:avLst>
                <a:gd name="adj" fmla="val 12539"/>
              </a:avLst>
            </a:prstGeom>
            <a:solidFill>
              <a:srgbClr val="F4D9D9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 descr="Diagram&#10;&#10;Description automatically generated">
              <a:extLst>
                <a:ext uri="{FF2B5EF4-FFF2-40B4-BE49-F238E27FC236}">
                  <a16:creationId xmlns:a16="http://schemas.microsoft.com/office/drawing/2014/main" id="{160BB75D-0228-9746-D7A5-8FC36F76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8589" y="2765309"/>
              <a:ext cx="6716657" cy="351748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D045A87-55CE-D742-6A44-FD373A07B178}"/>
              </a:ext>
            </a:extLst>
          </p:cNvPr>
          <p:cNvGrpSpPr/>
          <p:nvPr/>
        </p:nvGrpSpPr>
        <p:grpSpPr>
          <a:xfrm>
            <a:off x="1653538" y="2079788"/>
            <a:ext cx="1374384" cy="2413485"/>
            <a:chOff x="1653538" y="2079788"/>
            <a:chExt cx="1374384" cy="2413485"/>
          </a:xfrm>
        </p:grpSpPr>
        <p:pic>
          <p:nvPicPr>
            <p:cNvPr id="13" name="Picture 12" descr="Chart&#10;&#10;Description automatically generated with medium confidence">
              <a:extLst>
                <a:ext uri="{FF2B5EF4-FFF2-40B4-BE49-F238E27FC236}">
                  <a16:creationId xmlns:a16="http://schemas.microsoft.com/office/drawing/2014/main" id="{DFB5021E-DCE0-13C3-6463-9843B3B0A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3538" y="2079788"/>
              <a:ext cx="1374384" cy="24134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9D838EA-53D3-F9AE-7E77-CC370D824C9E}"/>
                    </a:ext>
                  </a:extLst>
                </p:cNvPr>
                <p:cNvSpPr txBox="1"/>
                <p:nvPr/>
              </p:nvSpPr>
              <p:spPr>
                <a:xfrm>
                  <a:off x="2069309" y="2130787"/>
                  <a:ext cx="785761" cy="307777"/>
                </a:xfrm>
                <a:prstGeom prst="rect">
                  <a:avLst/>
                </a:prstGeom>
                <a:solidFill>
                  <a:srgbClr val="5B9BD5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400" b="0" i="0" dirty="0" smtClean="0">
                            <a:latin typeface="Cambria Math" panose="02040503050406030204" pitchFamily="18" charset="0"/>
                          </a:rPr>
                          <m:t>RL</m:t>
                        </m:r>
                        <m:r>
                          <a:rPr lang="en-US" sz="14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400" b="0" i="0" dirty="0" smtClean="0">
                            <a:latin typeface="Cambria Math" panose="02040503050406030204" pitchFamily="18" charset="0"/>
                          </a:rPr>
                          <m:t>Agent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9D838EA-53D3-F9AE-7E77-CC370D824C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9309" y="2130787"/>
                  <a:ext cx="785761" cy="307777"/>
                </a:xfrm>
                <a:prstGeom prst="rect">
                  <a:avLst/>
                </a:prstGeom>
                <a:blipFill>
                  <a:blip r:embed="rId6"/>
                  <a:stretch>
                    <a:fillRect r="-9302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8AE0E9F-DC52-9911-B504-7ABFB5EC9E78}"/>
              </a:ext>
            </a:extLst>
          </p:cNvPr>
          <p:cNvGrpSpPr/>
          <p:nvPr/>
        </p:nvGrpSpPr>
        <p:grpSpPr>
          <a:xfrm>
            <a:off x="1698046" y="2091844"/>
            <a:ext cx="1506840" cy="2255679"/>
            <a:chOff x="-374311" y="2470090"/>
            <a:chExt cx="1506840" cy="225567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058CE3E-6B77-1AFE-067E-E2666F355983}"/>
                </a:ext>
              </a:extLst>
            </p:cNvPr>
            <p:cNvGrpSpPr/>
            <p:nvPr/>
          </p:nvGrpSpPr>
          <p:grpSpPr>
            <a:xfrm>
              <a:off x="-374311" y="2470090"/>
              <a:ext cx="1506840" cy="2255679"/>
              <a:chOff x="330639" y="2547284"/>
              <a:chExt cx="1506840" cy="2255679"/>
            </a:xfrm>
          </p:grpSpPr>
          <p:pic>
            <p:nvPicPr>
              <p:cNvPr id="9" name="Picture 8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751C232D-A3FD-C30E-31D5-B4FEA3F7AD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639" y="2547284"/>
                <a:ext cx="1506840" cy="225567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BF7A5D89-8D0D-5AD6-3872-3B0DFCD7D8A1}"/>
                  </a:ext>
                </a:extLst>
              </p:cNvPr>
              <p:cNvSpPr/>
              <p:nvPr/>
            </p:nvSpPr>
            <p:spPr>
              <a:xfrm>
                <a:off x="1564704" y="4213555"/>
                <a:ext cx="251521" cy="167945"/>
              </a:xfrm>
              <a:prstGeom prst="roundRect">
                <a:avLst/>
              </a:prstGeom>
              <a:solidFill>
                <a:srgbClr val="FF0000">
                  <a:alpha val="10588"/>
                </a:srgbClr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0FA2959-1C7D-2DF5-A0B9-674D11DF33EA}"/>
                    </a:ext>
                  </a:extLst>
                </p:cNvPr>
                <p:cNvSpPr txBox="1"/>
                <p:nvPr/>
              </p:nvSpPr>
              <p:spPr>
                <a:xfrm>
                  <a:off x="113842" y="2571870"/>
                  <a:ext cx="613052" cy="182101"/>
                </a:xfrm>
                <a:prstGeom prst="rect">
                  <a:avLst/>
                </a:prstGeom>
                <a:solidFill>
                  <a:srgbClr val="5B9BD5"/>
                </a:solidFill>
              </p:spPr>
              <p:txBody>
                <a:bodyPr wrap="square" rtlCol="0" anchor="ctr">
                  <a:spAutoFit/>
                </a:bodyPr>
                <a:lstStyle/>
                <a:p>
                  <a:pPr>
                    <a:lnSpc>
                      <a:spcPts val="7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600" b="0" i="0" kern="0" baseline="-6000" dirty="0" smtClean="0">
                            <a:latin typeface="Cambria Math" panose="02040503050406030204" pitchFamily="18" charset="0"/>
                          </a:rPr>
                          <m:t>RL</m:t>
                        </m:r>
                        <m:r>
                          <a:rPr lang="en-US" sz="1600" b="0" i="0" kern="0" baseline="-600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600" b="0" i="0" kern="0" baseline="-6000" dirty="0" smtClean="0">
                            <a:latin typeface="Cambria Math" panose="02040503050406030204" pitchFamily="18" charset="0"/>
                          </a:rPr>
                          <m:t>Agent</m:t>
                        </m:r>
                      </m:oMath>
                    </m:oMathPara>
                  </a14:m>
                  <a:endParaRPr lang="en-US" sz="1600" kern="0" baseline="-60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0FA2959-1C7D-2DF5-A0B9-674D11DF33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842" y="2571870"/>
                  <a:ext cx="613052" cy="182101"/>
                </a:xfrm>
                <a:prstGeom prst="rect">
                  <a:avLst/>
                </a:prstGeom>
                <a:blipFill>
                  <a:blip r:embed="rId8"/>
                  <a:stretch>
                    <a:fillRect t="-3333" r="-11000"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2586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  <p:bldP spid="6" grpId="0" animBg="1"/>
      <p:bldP spid="8" grpId="0"/>
      <p:bldP spid="15" grpId="0"/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146AF57-89CF-6BDF-5C83-1A3ECE826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357" y="996889"/>
            <a:ext cx="8278589" cy="39571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B87241-2A95-034B-7FD7-06E8618DE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dirty="0">
                <a:effectLst/>
                <a:latin typeface="Söhne"/>
              </a:rPr>
              <a:t>Patient State Representation Technique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C7278E-E16D-DF27-3B0D-9D618C827A54}"/>
              </a:ext>
            </a:extLst>
          </p:cNvPr>
          <p:cNvSpPr/>
          <p:nvPr/>
        </p:nvSpPr>
        <p:spPr>
          <a:xfrm>
            <a:off x="7481345" y="1332541"/>
            <a:ext cx="2640650" cy="3621516"/>
          </a:xfrm>
          <a:prstGeom prst="rect">
            <a:avLst/>
          </a:prstGeom>
          <a:solidFill>
            <a:schemeClr val="bg1"/>
          </a:solidFill>
          <a:ln>
            <a:solidFill>
              <a:srgbClr val="FCFC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D012F7-3656-1F5B-26A2-83E125131BB9}"/>
              </a:ext>
            </a:extLst>
          </p:cNvPr>
          <p:cNvGrpSpPr/>
          <p:nvPr/>
        </p:nvGrpSpPr>
        <p:grpSpPr>
          <a:xfrm>
            <a:off x="1187063" y="5429562"/>
            <a:ext cx="5589752" cy="593041"/>
            <a:chOff x="300037" y="5411731"/>
            <a:chExt cx="6476778" cy="59304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5A8ED9F-BE08-0A24-9855-15A852C76418}"/>
                </a:ext>
              </a:extLst>
            </p:cNvPr>
            <p:cNvSpPr txBox="1"/>
            <p:nvPr/>
          </p:nvSpPr>
          <p:spPr>
            <a:xfrm>
              <a:off x="300037" y="5419997"/>
              <a:ext cx="6476778" cy="58477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600" b="0" i="0" dirty="0">
                  <a:effectLst/>
                  <a:latin typeface="Söhne"/>
                </a:rPr>
                <a:t>Transform raw features into a dense homogeneous space</a:t>
              </a:r>
            </a:p>
            <a:p>
              <a:r>
                <a:rPr lang="en-US" sz="1600" b="0" i="0" dirty="0">
                  <a:solidFill>
                    <a:srgbClr val="0070C0"/>
                  </a:solidFill>
                  <a:effectLst/>
                  <a:latin typeface="Söhne"/>
                </a:rPr>
                <a:t>Manages the lack of clear structure and high variability</a:t>
              </a:r>
            </a:p>
          </p:txBody>
        </p:sp>
        <p:sp>
          <p:nvSpPr>
            <p:cNvPr id="23" name="Callout: Bent Line 22">
              <a:extLst>
                <a:ext uri="{FF2B5EF4-FFF2-40B4-BE49-F238E27FC236}">
                  <a16:creationId xmlns:a16="http://schemas.microsoft.com/office/drawing/2014/main" id="{8FC0688D-2778-2F62-BF87-5A6091FF3433}"/>
                </a:ext>
              </a:extLst>
            </p:cNvPr>
            <p:cNvSpPr/>
            <p:nvPr/>
          </p:nvSpPr>
          <p:spPr>
            <a:xfrm>
              <a:off x="300037" y="5411731"/>
              <a:ext cx="6476778" cy="584775"/>
            </a:xfrm>
            <a:prstGeom prst="borderCallout2">
              <a:avLst>
                <a:gd name="adj1" fmla="val -134"/>
                <a:gd name="adj2" fmla="val 5728"/>
                <a:gd name="adj3" fmla="val -163340"/>
                <a:gd name="adj4" fmla="val 5518"/>
                <a:gd name="adj5" fmla="val -274504"/>
                <a:gd name="adj6" fmla="val 29136"/>
              </a:avLst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B0F7592-C243-2ABF-C9D9-9A65818085F7}"/>
              </a:ext>
            </a:extLst>
          </p:cNvPr>
          <p:cNvGrpSpPr/>
          <p:nvPr/>
        </p:nvGrpSpPr>
        <p:grpSpPr>
          <a:xfrm>
            <a:off x="300037" y="6106072"/>
            <a:ext cx="6476778" cy="586035"/>
            <a:chOff x="300037" y="6106072"/>
            <a:chExt cx="6476778" cy="58603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17DC0D0-427B-349A-170E-972AAACA5C3C}"/>
                </a:ext>
              </a:extLst>
            </p:cNvPr>
            <p:cNvSpPr txBox="1"/>
            <p:nvPr/>
          </p:nvSpPr>
          <p:spPr>
            <a:xfrm>
              <a:off x="300037" y="6107332"/>
              <a:ext cx="6476778" cy="58477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600" dirty="0">
                  <a:latin typeface="Söhne"/>
                </a:rPr>
                <a:t>C</a:t>
              </a:r>
              <a:r>
                <a:rPr lang="en-US" sz="1600" b="0" i="0" dirty="0">
                  <a:effectLst/>
                  <a:latin typeface="Söhne"/>
                </a:rPr>
                <a:t>omputes explicit interactions between the features to obtain patient states</a:t>
              </a:r>
            </a:p>
            <a:p>
              <a:r>
                <a:rPr lang="en-US" sz="1600" b="0" i="0" dirty="0">
                  <a:solidFill>
                    <a:srgbClr val="0070C0"/>
                  </a:solidFill>
                  <a:effectLst/>
                  <a:latin typeface="Söhne"/>
                </a:rPr>
                <a:t>Avoids the use of erroneous imputation techniques</a:t>
              </a:r>
            </a:p>
          </p:txBody>
        </p:sp>
        <p:sp>
          <p:nvSpPr>
            <p:cNvPr id="27" name="Callout: Bent Line 26">
              <a:extLst>
                <a:ext uri="{FF2B5EF4-FFF2-40B4-BE49-F238E27FC236}">
                  <a16:creationId xmlns:a16="http://schemas.microsoft.com/office/drawing/2014/main" id="{E6B5A669-9C7B-9841-2A2E-AC82BF363D3B}"/>
                </a:ext>
              </a:extLst>
            </p:cNvPr>
            <p:cNvSpPr/>
            <p:nvPr/>
          </p:nvSpPr>
          <p:spPr>
            <a:xfrm>
              <a:off x="300037" y="6106072"/>
              <a:ext cx="6476778" cy="584775"/>
            </a:xfrm>
            <a:prstGeom prst="borderCallout2">
              <a:avLst>
                <a:gd name="adj1" fmla="val 1657"/>
                <a:gd name="adj2" fmla="val 5019"/>
                <a:gd name="adj3" fmla="val -393222"/>
                <a:gd name="adj4" fmla="val 4746"/>
                <a:gd name="adj5" fmla="val -551839"/>
                <a:gd name="adj6" fmla="val 31453"/>
              </a:avLst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88DB9B9-E717-0DB1-9763-2EF0F59AFABA}"/>
              </a:ext>
            </a:extLst>
          </p:cNvPr>
          <p:cNvGrpSpPr/>
          <p:nvPr/>
        </p:nvGrpSpPr>
        <p:grpSpPr>
          <a:xfrm>
            <a:off x="7663839" y="5411085"/>
            <a:ext cx="4228124" cy="585421"/>
            <a:chOff x="7663839" y="5411085"/>
            <a:chExt cx="4228124" cy="5854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633414-98A0-89F1-1F63-DF7105A8BD35}"/>
                </a:ext>
              </a:extLst>
            </p:cNvPr>
            <p:cNvSpPr txBox="1"/>
            <p:nvPr/>
          </p:nvSpPr>
          <p:spPr>
            <a:xfrm>
              <a:off x="7663841" y="5411731"/>
              <a:ext cx="4228122" cy="58477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600" b="0" i="0" dirty="0">
                  <a:effectLst/>
                  <a:latin typeface="Söhne"/>
                </a:rPr>
                <a:t>Incorporates recent patient history using recency</a:t>
              </a:r>
              <a:endParaRPr lang="en-US" sz="1600" dirty="0">
                <a:latin typeface="Söhne"/>
              </a:endParaRPr>
            </a:p>
            <a:p>
              <a:r>
                <a:rPr lang="en-US" sz="1600" b="0" i="0" dirty="0">
                  <a:solidFill>
                    <a:srgbClr val="0070C0"/>
                  </a:solidFill>
                  <a:effectLst/>
                  <a:latin typeface="Söhne"/>
                </a:rPr>
                <a:t>Helps overcome the lack of temporal context</a:t>
              </a:r>
            </a:p>
          </p:txBody>
        </p:sp>
        <p:sp>
          <p:nvSpPr>
            <p:cNvPr id="28" name="Callout: Bent Line 27">
              <a:extLst>
                <a:ext uri="{FF2B5EF4-FFF2-40B4-BE49-F238E27FC236}">
                  <a16:creationId xmlns:a16="http://schemas.microsoft.com/office/drawing/2014/main" id="{AC0310D5-C9F3-66F8-4957-F18D6E722BE0}"/>
                </a:ext>
              </a:extLst>
            </p:cNvPr>
            <p:cNvSpPr/>
            <p:nvPr/>
          </p:nvSpPr>
          <p:spPr>
            <a:xfrm>
              <a:off x="7663839" y="5411085"/>
              <a:ext cx="4228123" cy="584775"/>
            </a:xfrm>
            <a:prstGeom prst="borderCallout2">
              <a:avLst>
                <a:gd name="adj1" fmla="val 2472"/>
                <a:gd name="adj2" fmla="val 84305"/>
                <a:gd name="adj3" fmla="val -149006"/>
                <a:gd name="adj4" fmla="val 84095"/>
                <a:gd name="adj5" fmla="val -206745"/>
                <a:gd name="adj6" fmla="val 54727"/>
              </a:avLst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639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819CA-58C4-9D9B-06D7-947F4A3D3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dirty="0">
                <a:effectLst/>
                <a:latin typeface="Söhne"/>
              </a:rPr>
              <a:t>Q-Learning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E6B4A-C92E-A2A1-7B89-89E0DCBFB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0" i="0" u="none" strike="noStrike" baseline="0" dirty="0">
                <a:latin typeface="NimbusRomNo9L-Regu"/>
              </a:rPr>
              <a:t>At the </a:t>
            </a:r>
            <a:r>
              <a:rPr lang="en-US" sz="2400" dirty="0">
                <a:latin typeface="NimbusRomNo9L-Regu"/>
              </a:rPr>
              <a:t>root level, </a:t>
            </a:r>
            <a:r>
              <a:rPr lang="en-US" sz="2400" b="0" i="0" u="none" strike="noStrike" baseline="0" dirty="0">
                <a:latin typeface="NimbusRomNo9L-Regu"/>
              </a:rPr>
              <a:t>computes Q values for (state, </a:t>
            </a:r>
            <a:r>
              <a:rPr lang="en-US" sz="2400" b="1" i="0" u="none" strike="noStrike" baseline="0" dirty="0">
                <a:latin typeface="NimbusRomNo9L-Regu"/>
              </a:rPr>
              <a:t>option</a:t>
            </a:r>
            <a:r>
              <a:rPr lang="en-US" sz="2400" b="0" i="0" u="none" strike="noStrike" baseline="0" dirty="0">
                <a:latin typeface="NimbusRomNo9L-Regu"/>
              </a:rPr>
              <a:t>) pairs:</a:t>
            </a:r>
          </a:p>
          <a:p>
            <a:pPr lvl="1"/>
            <a:endParaRPr lang="en-US" sz="2000" dirty="0">
              <a:effectLst/>
              <a:latin typeface="NimbusRomNo9L-Regu"/>
            </a:endParaRPr>
          </a:p>
          <a:p>
            <a:pPr lvl="1"/>
            <a:endParaRPr lang="en-US" sz="2000" b="0" i="0" dirty="0">
              <a:latin typeface="NimbusRomNo9L-Regu"/>
            </a:endParaRPr>
          </a:p>
          <a:p>
            <a:pPr lvl="1"/>
            <a:endParaRPr lang="en-US" sz="2000" b="0" i="0" dirty="0">
              <a:latin typeface="NimbusRomNo9L-Regu"/>
            </a:endParaRPr>
          </a:p>
          <a:p>
            <a:pPr lvl="1"/>
            <a:endParaRPr lang="en-US" sz="2000" dirty="0">
              <a:latin typeface="NimbusRomNo9L-Regu"/>
            </a:endParaRPr>
          </a:p>
          <a:p>
            <a:pPr lvl="1"/>
            <a:endParaRPr lang="en-US" sz="2000" dirty="0">
              <a:effectLst/>
              <a:latin typeface="NimbusRomNo9L-Regu"/>
            </a:endParaRPr>
          </a:p>
          <a:p>
            <a:pPr lvl="1"/>
            <a:endParaRPr lang="en-US" sz="2000" dirty="0">
              <a:latin typeface="NimbusRomNo9L-Regu"/>
            </a:endParaRPr>
          </a:p>
          <a:p>
            <a:pPr lvl="1"/>
            <a:endParaRPr lang="en-US" sz="2000" dirty="0">
              <a:latin typeface="NimbusRomNo9L-Regu"/>
            </a:endParaRPr>
          </a:p>
          <a:p>
            <a:pPr lvl="1"/>
            <a:endParaRPr lang="en-US" sz="2000" dirty="0">
              <a:latin typeface="NimbusRomNo9L-Regu"/>
            </a:endParaRPr>
          </a:p>
          <a:p>
            <a:pPr lvl="1"/>
            <a:endParaRPr lang="en-US" sz="2000" dirty="0">
              <a:latin typeface="NimbusRomNo9L-Regu"/>
            </a:endParaRPr>
          </a:p>
          <a:p>
            <a:r>
              <a:rPr lang="en-US" sz="2400" dirty="0">
                <a:latin typeface="NimbusRomNo9L-Regu"/>
              </a:rPr>
              <a:t>Q values for the mixture agent is learnt using the cooperation between lower-level agents as follows:</a:t>
            </a:r>
            <a:endParaRPr lang="en-US" sz="3200" b="0" i="0" dirty="0"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3200" b="0" i="0" dirty="0">
              <a:effectLst/>
              <a:latin typeface="Söhne"/>
            </a:endParaRPr>
          </a:p>
          <a:p>
            <a:endParaRPr lang="en-US" sz="3200" dirty="0"/>
          </a:p>
        </p:txBody>
      </p:sp>
      <p:pic>
        <p:nvPicPr>
          <p:cNvPr id="4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D4340493-B65A-A550-F699-9F0C6C00B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997" y="1354932"/>
            <a:ext cx="4553930" cy="27475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B89D57C-D9A4-80FE-362B-EB296088026C}"/>
              </a:ext>
            </a:extLst>
          </p:cNvPr>
          <p:cNvGrpSpPr/>
          <p:nvPr/>
        </p:nvGrpSpPr>
        <p:grpSpPr>
          <a:xfrm>
            <a:off x="1141873" y="1744560"/>
            <a:ext cx="3368088" cy="353029"/>
            <a:chOff x="1974791" y="2384169"/>
            <a:chExt cx="3368088" cy="3530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8233333-59A3-D554-AF8F-3D4ACFDA0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4791" y="2384169"/>
              <a:ext cx="3368088" cy="35302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BFB83E4-F1E4-731E-2F53-7C3DC2048959}"/>
                </a:ext>
              </a:extLst>
            </p:cNvPr>
            <p:cNvSpPr/>
            <p:nvPr/>
          </p:nvSpPr>
          <p:spPr>
            <a:xfrm>
              <a:off x="3699044" y="2397269"/>
              <a:ext cx="804173" cy="320386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2542029-404B-DCEE-0D51-223A23395052}"/>
              </a:ext>
            </a:extLst>
          </p:cNvPr>
          <p:cNvGrpSpPr/>
          <p:nvPr/>
        </p:nvGrpSpPr>
        <p:grpSpPr>
          <a:xfrm>
            <a:off x="2698191" y="2086677"/>
            <a:ext cx="3546429" cy="1108626"/>
            <a:chOff x="2705811" y="2086677"/>
            <a:chExt cx="3546429" cy="110862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2D73092-1DC5-B53E-2A71-553BB77DFE71}"/>
                </a:ext>
              </a:extLst>
            </p:cNvPr>
            <p:cNvGrpSpPr/>
            <p:nvPr/>
          </p:nvGrpSpPr>
          <p:grpSpPr>
            <a:xfrm>
              <a:off x="2705811" y="2218085"/>
              <a:ext cx="3546429" cy="977218"/>
              <a:chOff x="1659090" y="2501066"/>
              <a:chExt cx="3546429" cy="977218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68D545CB-24A4-D3BA-52B5-050F6A9442A1}"/>
                  </a:ext>
                </a:extLst>
              </p:cNvPr>
              <p:cNvGrpSpPr/>
              <p:nvPr/>
            </p:nvGrpSpPr>
            <p:grpSpPr>
              <a:xfrm>
                <a:off x="1659090" y="2501066"/>
                <a:ext cx="3546429" cy="977218"/>
                <a:chOff x="5697399" y="2065666"/>
                <a:chExt cx="3546429" cy="977218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EFCA9627-A18A-D02F-DB21-FE8B25510669}"/>
                    </a:ext>
                  </a:extLst>
                </p:cNvPr>
                <p:cNvGrpSpPr/>
                <p:nvPr/>
              </p:nvGrpSpPr>
              <p:grpSpPr>
                <a:xfrm>
                  <a:off x="5697399" y="2065666"/>
                  <a:ext cx="3546429" cy="977218"/>
                  <a:chOff x="5697399" y="2065666"/>
                  <a:chExt cx="3546429" cy="977218"/>
                </a:xfrm>
              </p:grpSpPr>
              <p:pic>
                <p:nvPicPr>
                  <p:cNvPr id="8" name="Picture 7">
                    <a:extLst>
                      <a:ext uri="{FF2B5EF4-FFF2-40B4-BE49-F238E27FC236}">
                        <a16:creationId xmlns:a16="http://schemas.microsoft.com/office/drawing/2014/main" id="{F19D68F5-F938-B929-F8FB-EE964490A0C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729601" y="2065666"/>
                    <a:ext cx="3514227" cy="977218"/>
                  </a:xfrm>
                  <a:prstGeom prst="rect">
                    <a:avLst/>
                  </a:prstGeom>
                </p:spPr>
              </p:pic>
              <p:sp>
                <p:nvSpPr>
                  <p:cNvPr id="13" name="Rectangle: Rounded Corners 12">
                    <a:extLst>
                      <a:ext uri="{FF2B5EF4-FFF2-40B4-BE49-F238E27FC236}">
                        <a16:creationId xmlns:a16="http://schemas.microsoft.com/office/drawing/2014/main" id="{6A581307-E534-12AF-8DA3-ED9CD8A07A24}"/>
                      </a:ext>
                    </a:extLst>
                  </p:cNvPr>
                  <p:cNvSpPr/>
                  <p:nvPr/>
                </p:nvSpPr>
                <p:spPr>
                  <a:xfrm>
                    <a:off x="5697399" y="2383126"/>
                    <a:ext cx="804173" cy="320386"/>
                  </a:xfrm>
                  <a:prstGeom prst="roundRect">
                    <a:avLst/>
                  </a:prstGeom>
                  <a:noFill/>
                  <a:ln w="19050">
                    <a:solidFill>
                      <a:srgbClr val="C00000"/>
                    </a:solidFill>
                  </a:ln>
                </p:spPr>
                <p:style>
                  <a:lnRef idx="2">
                    <a:schemeClr val="accent2"/>
                  </a:lnRef>
                  <a:fillRef idx="1">
                    <a:schemeClr val="lt1"/>
                  </a:fillRef>
                  <a:effectRef idx="0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704DFC56-55D8-5E21-9028-EDCEBFA407D0}"/>
                    </a:ext>
                  </a:extLst>
                </p:cNvPr>
                <p:cNvSpPr/>
                <p:nvPr/>
              </p:nvSpPr>
              <p:spPr>
                <a:xfrm>
                  <a:off x="7453429" y="2555635"/>
                  <a:ext cx="729149" cy="218828"/>
                </a:xfrm>
                <a:prstGeom prst="roundRect">
                  <a:avLst/>
                </a:prstGeom>
                <a:noFill/>
                <a:ln w="19050">
                  <a:solidFill>
                    <a:srgbClr val="92D05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4295ABFC-0E00-6262-8725-5AF2242F98E6}"/>
                    </a:ext>
                  </a:extLst>
                </p:cNvPr>
                <p:cNvSpPr/>
                <p:nvPr/>
              </p:nvSpPr>
              <p:spPr>
                <a:xfrm>
                  <a:off x="7454220" y="2320107"/>
                  <a:ext cx="729150" cy="218828"/>
                </a:xfrm>
                <a:prstGeom prst="roundRect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2068B2FF-130C-34B0-A99C-EA9F43B25F82}"/>
                  </a:ext>
                </a:extLst>
              </p:cNvPr>
              <p:cNvSpPr/>
              <p:nvPr/>
            </p:nvSpPr>
            <p:spPr>
              <a:xfrm>
                <a:off x="3417460" y="3226581"/>
                <a:ext cx="729149" cy="218828"/>
              </a:xfrm>
              <a:prstGeom prst="round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9" name="Connector: Curved 28">
              <a:extLst>
                <a:ext uri="{FF2B5EF4-FFF2-40B4-BE49-F238E27FC236}">
                  <a16:creationId xmlns:a16="http://schemas.microsoft.com/office/drawing/2014/main" id="{1834A0AC-D8D2-9FDB-E328-20452A7FF8B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901528" y="2122173"/>
              <a:ext cx="429323" cy="358331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C0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C9321DB-0CAD-A414-FEE4-867DFE0D57D6}"/>
              </a:ext>
            </a:extLst>
          </p:cNvPr>
          <p:cNvGrpSpPr/>
          <p:nvPr/>
        </p:nvGrpSpPr>
        <p:grpSpPr>
          <a:xfrm>
            <a:off x="4367159" y="2581940"/>
            <a:ext cx="3205090" cy="1476800"/>
            <a:chOff x="4367159" y="2581940"/>
            <a:chExt cx="3205090" cy="147680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9094553-211E-85A1-F884-0031F8658258}"/>
                </a:ext>
              </a:extLst>
            </p:cNvPr>
            <p:cNvGrpSpPr/>
            <p:nvPr/>
          </p:nvGrpSpPr>
          <p:grpSpPr>
            <a:xfrm>
              <a:off x="4367159" y="3453900"/>
              <a:ext cx="3205090" cy="604840"/>
              <a:chOff x="1804371" y="3659619"/>
              <a:chExt cx="3878159" cy="731856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B73F1265-F3F4-045E-ACAB-4BFD9ED41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04371" y="3659619"/>
                <a:ext cx="3878159" cy="731856"/>
              </a:xfrm>
              <a:prstGeom prst="rect">
                <a:avLst/>
              </a:prstGeom>
            </p:spPr>
          </p:pic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EB94052A-1FAB-5609-1068-975F04ED5D84}"/>
                  </a:ext>
                </a:extLst>
              </p:cNvPr>
              <p:cNvSpPr/>
              <p:nvPr/>
            </p:nvSpPr>
            <p:spPr>
              <a:xfrm>
                <a:off x="1974791" y="3706318"/>
                <a:ext cx="802065" cy="320386"/>
              </a:xfrm>
              <a:prstGeom prst="roundRect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C9FC9A7B-EA12-8335-9779-DE67185F7825}"/>
                  </a:ext>
                </a:extLst>
              </p:cNvPr>
              <p:cNvSpPr/>
              <p:nvPr/>
            </p:nvSpPr>
            <p:spPr>
              <a:xfrm>
                <a:off x="1974791" y="4048563"/>
                <a:ext cx="802064" cy="320386"/>
              </a:xfrm>
              <a:prstGeom prst="roundRect">
                <a:avLst/>
              </a:prstGeom>
              <a:noFill/>
              <a:ln w="19050">
                <a:solidFill>
                  <a:srgbClr val="92D05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4" name="Connector: Curved 33">
              <a:extLst>
                <a:ext uri="{FF2B5EF4-FFF2-40B4-BE49-F238E27FC236}">
                  <a16:creationId xmlns:a16="http://schemas.microsoft.com/office/drawing/2014/main" id="{735EFD08-2AD1-401C-23A5-EC9E0DD65CC7}"/>
                </a:ext>
              </a:extLst>
            </p:cNvPr>
            <p:cNvCxnSpPr>
              <a:cxnSpLocks/>
              <a:stCxn id="16" idx="1"/>
              <a:endCxn id="12" idx="1"/>
            </p:cNvCxnSpPr>
            <p:nvPr/>
          </p:nvCxnSpPr>
          <p:spPr>
            <a:xfrm rot="10800000" flipH="1" flipV="1">
              <a:off x="4455011" y="2581940"/>
              <a:ext cx="52993" cy="1042944"/>
            </a:xfrm>
            <a:prstGeom prst="curvedConnector3">
              <a:avLst>
                <a:gd name="adj1" fmla="val -431378"/>
              </a:avLst>
            </a:prstGeom>
            <a:ln>
              <a:solidFill>
                <a:srgbClr val="0070C0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01147890-EFB6-913C-781A-D126944EE73D}"/>
                </a:ext>
              </a:extLst>
            </p:cNvPr>
            <p:cNvCxnSpPr>
              <a:cxnSpLocks/>
              <a:stCxn id="15" idx="1"/>
              <a:endCxn id="14" idx="1"/>
            </p:cNvCxnSpPr>
            <p:nvPr/>
          </p:nvCxnSpPr>
          <p:spPr>
            <a:xfrm rot="10800000" flipH="1" flipV="1">
              <a:off x="4454221" y="2817467"/>
              <a:ext cx="53784" cy="1090263"/>
            </a:xfrm>
            <a:prstGeom prst="curvedConnector3">
              <a:avLst>
                <a:gd name="adj1" fmla="val -425033"/>
              </a:avLst>
            </a:prstGeom>
            <a:ln>
              <a:solidFill>
                <a:srgbClr val="319A50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C0F5908-DB2B-9826-E521-F6FF4B57D986}"/>
              </a:ext>
            </a:extLst>
          </p:cNvPr>
          <p:cNvGrpSpPr/>
          <p:nvPr/>
        </p:nvGrpSpPr>
        <p:grpSpPr>
          <a:xfrm>
            <a:off x="3625830" y="3053014"/>
            <a:ext cx="5228262" cy="2769859"/>
            <a:chOff x="3625830" y="3053014"/>
            <a:chExt cx="5228262" cy="2769859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6DE7B86-CD14-0770-160E-DE7BDCE1D787}"/>
                </a:ext>
              </a:extLst>
            </p:cNvPr>
            <p:cNvGrpSpPr/>
            <p:nvPr/>
          </p:nvGrpSpPr>
          <p:grpSpPr>
            <a:xfrm>
              <a:off x="3625830" y="5320579"/>
              <a:ext cx="5228262" cy="502294"/>
              <a:chOff x="2505075" y="4881557"/>
              <a:chExt cx="5228262" cy="50229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945DD5EF-DE8D-8506-F70A-4DF660713A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05075" y="4881557"/>
                <a:ext cx="5228262" cy="502294"/>
              </a:xfrm>
              <a:prstGeom prst="rect">
                <a:avLst/>
              </a:prstGeom>
            </p:spPr>
          </p:pic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581C85C0-6100-634E-A07E-349089CCA043}"/>
                  </a:ext>
                </a:extLst>
              </p:cNvPr>
              <p:cNvSpPr/>
              <p:nvPr/>
            </p:nvSpPr>
            <p:spPr>
              <a:xfrm>
                <a:off x="3287886" y="4966161"/>
                <a:ext cx="970497" cy="320386"/>
              </a:xfrm>
              <a:prstGeom prst="round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0" name="Connector: Curved 39">
              <a:extLst>
                <a:ext uri="{FF2B5EF4-FFF2-40B4-BE49-F238E27FC236}">
                  <a16:creationId xmlns:a16="http://schemas.microsoft.com/office/drawing/2014/main" id="{D15357B0-E6E7-D253-FC24-2A9823B44007}"/>
                </a:ext>
              </a:extLst>
            </p:cNvPr>
            <p:cNvCxnSpPr>
              <a:cxnSpLocks/>
              <a:stCxn id="25" idx="1"/>
              <a:endCxn id="26" idx="1"/>
            </p:cNvCxnSpPr>
            <p:nvPr/>
          </p:nvCxnSpPr>
          <p:spPr>
            <a:xfrm rot="10800000" flipV="1">
              <a:off x="4408641" y="3053014"/>
              <a:ext cx="47920" cy="2512362"/>
            </a:xfrm>
            <a:prstGeom prst="curvedConnector3">
              <a:avLst>
                <a:gd name="adj1" fmla="val 577045"/>
              </a:avLst>
            </a:prstGeom>
            <a:ln>
              <a:solidFill>
                <a:srgbClr val="7030A0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730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51F7-4183-BE42-2542-2A1C2C629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latin typeface="Söhne"/>
              </a:rPr>
              <a:t>Experimental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634A0-7527-2B8B-22EE-EE17FE0A1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2372"/>
            <a:ext cx="11058053" cy="5172756"/>
          </a:xfrm>
        </p:spPr>
        <p:txBody>
          <a:bodyPr/>
          <a:lstStyle/>
          <a:p>
            <a:r>
              <a:rPr lang="en-US" b="1" dirty="0"/>
              <a:t>Q1: </a:t>
            </a:r>
            <a:r>
              <a:rPr lang="en-US" dirty="0"/>
              <a:t>Does the proposed approach lead to </a:t>
            </a:r>
            <a:r>
              <a:rPr lang="en-US" b="1" dirty="0"/>
              <a:t>effective</a:t>
            </a:r>
            <a:r>
              <a:rPr lang="en-US" dirty="0"/>
              <a:t> </a:t>
            </a:r>
            <a:r>
              <a:rPr lang="en-US" b="1" dirty="0"/>
              <a:t>treatment policies</a:t>
            </a:r>
            <a:r>
              <a:rPr lang="en-US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E998492-E372-B014-8EFE-312DBC4773B8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3320224" y="1765300"/>
              <a:ext cx="5327309" cy="3889826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812336">
                      <a:extLst>
                        <a:ext uri="{9D8B030D-6E8A-4147-A177-3AD203B41FA5}">
                          <a16:colId xmlns:a16="http://schemas.microsoft.com/office/drawing/2014/main" val="3844016037"/>
                        </a:ext>
                      </a:extLst>
                    </a:gridCol>
                    <a:gridCol w="1006191">
                      <a:extLst>
                        <a:ext uri="{9D8B030D-6E8A-4147-A177-3AD203B41FA5}">
                          <a16:colId xmlns:a16="http://schemas.microsoft.com/office/drawing/2014/main" val="205839748"/>
                        </a:ext>
                      </a:extLst>
                    </a:gridCol>
                    <a:gridCol w="1225427">
                      <a:extLst>
                        <a:ext uri="{9D8B030D-6E8A-4147-A177-3AD203B41FA5}">
                          <a16:colId xmlns:a16="http://schemas.microsoft.com/office/drawing/2014/main" val="1447050695"/>
                        </a:ext>
                      </a:extLst>
                    </a:gridCol>
                    <a:gridCol w="922789">
                      <a:extLst>
                        <a:ext uri="{9D8B030D-6E8A-4147-A177-3AD203B41FA5}">
                          <a16:colId xmlns:a16="http://schemas.microsoft.com/office/drawing/2014/main" val="447586357"/>
                        </a:ext>
                      </a:extLst>
                    </a:gridCol>
                    <a:gridCol w="1360566">
                      <a:extLst>
                        <a:ext uri="{9D8B030D-6E8A-4147-A177-3AD203B41FA5}">
                          <a16:colId xmlns:a16="http://schemas.microsoft.com/office/drawing/2014/main" val="4190075626"/>
                        </a:ext>
                      </a:extLst>
                    </a:gridCol>
                  </a:tblGrid>
                  <a:tr h="442646">
                    <a:tc>
                      <a:txBody>
                        <a:bodyPr/>
                        <a:lstStyle/>
                        <a:p>
                          <a:pPr algn="ctr"/>
                          <a:endParaRPr lang="en-US" sz="6400" dirty="0"/>
                        </a:p>
                      </a:txBody>
                      <a:tcPr marL="109867" marR="109867" marT="54933" marB="54933" vert="vert27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700" b="0" dirty="0"/>
                            <a:t>Model</a:t>
                          </a:r>
                        </a:p>
                      </a:txBody>
                      <a:tcPr marL="109867" marR="109867" marT="54933" marB="54933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7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700" b="0" i="1" dirty="0" smtClean="0">
                                        <a:latin typeface="Cambria Math" panose="02040503050406030204" pitchFamily="18" charset="0"/>
                                      </a:rPr>
                                      <m:t>V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sz="1700" b="0" i="1" dirty="0" smtClean="0">
                                        <a:latin typeface="Cambria Math" panose="02040503050406030204" pitchFamily="18" charset="0"/>
                                      </a:rPr>
                                      <m:t>CWPDIS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700" b="0" dirty="0"/>
                        </a:p>
                      </a:txBody>
                      <a:tcPr marL="109867" marR="109867" marT="54933" marB="54933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7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700" b="0" i="1" dirty="0" smtClean="0">
                                        <a:latin typeface="Cambria Math" panose="02040503050406030204" pitchFamily="18" charset="0"/>
                                      </a:rPr>
                                      <m:t>V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sz="1700" b="0" i="1" dirty="0" smtClean="0">
                                        <a:latin typeface="Cambria Math" panose="02040503050406030204" pitchFamily="18" charset="0"/>
                                      </a:rPr>
                                      <m:t>WIS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700" b="0" dirty="0"/>
                        </a:p>
                      </a:txBody>
                      <a:tcPr marL="109867" marR="109867" marT="54933" marB="54933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700" b="0" dirty="0"/>
                            <a:t>Mortality(%)</a:t>
                          </a:r>
                        </a:p>
                      </a:txBody>
                      <a:tcPr marL="109867" marR="109867" marT="54933" marB="54933"/>
                    </a:tc>
                    <a:extLst>
                      <a:ext uri="{0D108BD9-81ED-4DB2-BD59-A6C34878D82A}">
                        <a16:rowId xmlns:a16="http://schemas.microsoft.com/office/drawing/2014/main" val="2694322303"/>
                      </a:ext>
                    </a:extLst>
                  </a:tr>
                  <a:tr h="442646">
                    <a:tc rowSpan="5">
                      <a:txBody>
                        <a:bodyPr/>
                        <a:lstStyle/>
                        <a:p>
                          <a:pPr algn="ctr"/>
                          <a:r>
                            <a:rPr lang="en-US" sz="1700" dirty="0">
                              <a:solidFill>
                                <a:sysClr val="windowText" lastClr="000000"/>
                              </a:solidFill>
                            </a:rPr>
                            <a:t>Discrete Action</a:t>
                          </a:r>
                        </a:p>
                        <a:p>
                          <a:pPr algn="ctr"/>
                          <a:r>
                            <a:rPr lang="en-US" sz="1700" dirty="0">
                              <a:solidFill>
                                <a:sysClr val="windowText" lastClr="000000"/>
                              </a:solidFill>
                            </a:rPr>
                            <a:t>Space (5 levels)</a:t>
                          </a:r>
                        </a:p>
                      </a:txBody>
                      <a:tcPr marL="87192" marR="87192" marT="43596" marB="43596" vert="vert27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Clinician</a:t>
                          </a:r>
                        </a:p>
                      </a:txBody>
                      <a:tcPr marL="109867" marR="109867" marT="54933" marB="54933">
                        <a:solidFill>
                          <a:srgbClr val="E7E7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7.50</a:t>
                          </a:r>
                        </a:p>
                      </a:txBody>
                      <a:tcPr marL="109867" marR="109867" marT="54933" marB="54933">
                        <a:solidFill>
                          <a:srgbClr val="E7E7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9.40</a:t>
                          </a:r>
                        </a:p>
                      </a:txBody>
                      <a:tcPr marL="109867" marR="109867" marT="54933" marB="54933">
                        <a:solidFill>
                          <a:srgbClr val="E7E7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21.36</a:t>
                          </a:r>
                        </a:p>
                      </a:txBody>
                      <a:tcPr marL="109867" marR="109867" marT="54933" marB="54933">
                        <a:solidFill>
                          <a:srgbClr val="E7E7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96390465"/>
                      </a:ext>
                    </a:extLst>
                  </a:tr>
                  <a:tr h="442646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D3QN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9.27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13.02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13.68 ± 0.51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8325682"/>
                      </a:ext>
                    </a:extLst>
                  </a:tr>
                  <a:tr h="442646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FQI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8.01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13.76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13.65 ± 0.86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2242731"/>
                      </a:ext>
                    </a:extLst>
                  </a:tr>
                  <a:tr h="44264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 err="1">
                              <a:solidFill>
                                <a:sysClr val="windowText" lastClr="000000"/>
                              </a:solidFill>
                            </a:rPr>
                            <a:t>Qmix</a:t>
                          </a:r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-D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0.15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-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18.06 ± 0.53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7247487"/>
                      </a:ext>
                    </a:extLst>
                  </a:tr>
                  <a:tr h="368784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b="1" dirty="0">
                              <a:solidFill>
                                <a:srgbClr val="C00000"/>
                              </a:solidFill>
                            </a:rPr>
                            <a:t>Prop-D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8.42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13.07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9.51 ± 0.42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6421494"/>
                      </a:ext>
                    </a:extLst>
                  </a:tr>
                  <a:tr h="442646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700" dirty="0">
                              <a:solidFill>
                                <a:sysClr val="windowText" lastClr="000000"/>
                              </a:solidFill>
                            </a:rPr>
                            <a:t>Continuous Action space</a:t>
                          </a:r>
                        </a:p>
                      </a:txBody>
                      <a:tcPr marL="87192" marR="87192" marT="43596" marB="43596" vert="vert27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 err="1">
                              <a:solidFill>
                                <a:sysClr val="windowText" lastClr="000000"/>
                              </a:solidFill>
                            </a:rPr>
                            <a:t>QMix</a:t>
                          </a:r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-C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0.51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-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17.73 ± 0.53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2024920"/>
                      </a:ext>
                    </a:extLst>
                  </a:tr>
                  <a:tr h="442646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 err="1">
                              <a:solidFill>
                                <a:sysClr val="windowText" lastClr="000000"/>
                              </a:solidFill>
                            </a:rPr>
                            <a:t>SoftAC</a:t>
                          </a:r>
                          <a:endParaRPr lang="en-US" sz="15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1.10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-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19.13 ± 0.59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1096843"/>
                      </a:ext>
                    </a:extLst>
                  </a:tr>
                  <a:tr h="42252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b="1" dirty="0">
                              <a:solidFill>
                                <a:srgbClr val="C00000"/>
                              </a:solidFill>
                            </a:rPr>
                            <a:t>Prop-C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11.67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13.30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7.34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19046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E998492-E372-B014-8EFE-312DBC4773B8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3320224" y="1765300"/>
              <a:ext cx="5327309" cy="3889826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812336">
                      <a:extLst>
                        <a:ext uri="{9D8B030D-6E8A-4147-A177-3AD203B41FA5}">
                          <a16:colId xmlns:a16="http://schemas.microsoft.com/office/drawing/2014/main" val="3844016037"/>
                        </a:ext>
                      </a:extLst>
                    </a:gridCol>
                    <a:gridCol w="1006191">
                      <a:extLst>
                        <a:ext uri="{9D8B030D-6E8A-4147-A177-3AD203B41FA5}">
                          <a16:colId xmlns:a16="http://schemas.microsoft.com/office/drawing/2014/main" val="205839748"/>
                        </a:ext>
                      </a:extLst>
                    </a:gridCol>
                    <a:gridCol w="1225427">
                      <a:extLst>
                        <a:ext uri="{9D8B030D-6E8A-4147-A177-3AD203B41FA5}">
                          <a16:colId xmlns:a16="http://schemas.microsoft.com/office/drawing/2014/main" val="1447050695"/>
                        </a:ext>
                      </a:extLst>
                    </a:gridCol>
                    <a:gridCol w="922789">
                      <a:extLst>
                        <a:ext uri="{9D8B030D-6E8A-4147-A177-3AD203B41FA5}">
                          <a16:colId xmlns:a16="http://schemas.microsoft.com/office/drawing/2014/main" val="447586357"/>
                        </a:ext>
                      </a:extLst>
                    </a:gridCol>
                    <a:gridCol w="1360566">
                      <a:extLst>
                        <a:ext uri="{9D8B030D-6E8A-4147-A177-3AD203B41FA5}">
                          <a16:colId xmlns:a16="http://schemas.microsoft.com/office/drawing/2014/main" val="4190075626"/>
                        </a:ext>
                      </a:extLst>
                    </a:gridCol>
                  </a:tblGrid>
                  <a:tr h="442646">
                    <a:tc>
                      <a:txBody>
                        <a:bodyPr/>
                        <a:lstStyle/>
                        <a:p>
                          <a:pPr algn="ctr"/>
                          <a:endParaRPr lang="en-US" sz="6400" dirty="0"/>
                        </a:p>
                      </a:txBody>
                      <a:tcPr marL="109867" marR="109867" marT="54933" marB="54933" vert="vert27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700" b="0" dirty="0"/>
                            <a:t>Model</a:t>
                          </a:r>
                        </a:p>
                      </a:txBody>
                      <a:tcPr marL="109867" marR="109867" marT="54933" marB="5493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09867" marR="109867" marT="54933" marB="54933">
                        <a:blipFill>
                          <a:blip r:embed="rId3"/>
                          <a:stretch>
                            <a:fillRect l="-148756" t="-2740" r="-187562" b="-778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09867" marR="109867" marT="54933" marB="54933">
                        <a:blipFill>
                          <a:blip r:embed="rId3"/>
                          <a:stretch>
                            <a:fillRect l="-328947" t="-2740" r="-148026" b="-778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700" b="0" dirty="0"/>
                            <a:t>Mortality(%)</a:t>
                          </a:r>
                        </a:p>
                      </a:txBody>
                      <a:tcPr marL="109867" marR="109867" marT="54933" marB="54933"/>
                    </a:tc>
                    <a:extLst>
                      <a:ext uri="{0D108BD9-81ED-4DB2-BD59-A6C34878D82A}">
                        <a16:rowId xmlns:a16="http://schemas.microsoft.com/office/drawing/2014/main" val="2694322303"/>
                      </a:ext>
                    </a:extLst>
                  </a:tr>
                  <a:tr h="442646">
                    <a:tc rowSpan="5">
                      <a:txBody>
                        <a:bodyPr/>
                        <a:lstStyle/>
                        <a:p>
                          <a:pPr algn="ctr"/>
                          <a:r>
                            <a:rPr lang="en-US" sz="1700" dirty="0">
                              <a:solidFill>
                                <a:sysClr val="windowText" lastClr="000000"/>
                              </a:solidFill>
                            </a:rPr>
                            <a:t>Discrete Action</a:t>
                          </a:r>
                        </a:p>
                        <a:p>
                          <a:pPr algn="ctr"/>
                          <a:r>
                            <a:rPr lang="en-US" sz="1700" dirty="0">
                              <a:solidFill>
                                <a:sysClr val="windowText" lastClr="000000"/>
                              </a:solidFill>
                            </a:rPr>
                            <a:t>Space (5 levels)</a:t>
                          </a:r>
                        </a:p>
                      </a:txBody>
                      <a:tcPr marL="87192" marR="87192" marT="43596" marB="43596" vert="vert27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Clinician</a:t>
                          </a:r>
                        </a:p>
                      </a:txBody>
                      <a:tcPr marL="109867" marR="109867" marT="54933" marB="54933">
                        <a:solidFill>
                          <a:srgbClr val="E7E7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7.50</a:t>
                          </a:r>
                        </a:p>
                      </a:txBody>
                      <a:tcPr marL="109867" marR="109867" marT="54933" marB="54933">
                        <a:solidFill>
                          <a:srgbClr val="E7E7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9.40</a:t>
                          </a:r>
                        </a:p>
                      </a:txBody>
                      <a:tcPr marL="109867" marR="109867" marT="54933" marB="54933">
                        <a:solidFill>
                          <a:srgbClr val="E7E7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21.36</a:t>
                          </a:r>
                        </a:p>
                      </a:txBody>
                      <a:tcPr marL="109867" marR="109867" marT="54933" marB="54933">
                        <a:solidFill>
                          <a:srgbClr val="E7E7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96390465"/>
                      </a:ext>
                    </a:extLst>
                  </a:tr>
                  <a:tr h="442646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D3QN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9.27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13.02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13.68 ± 0.51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8325682"/>
                      </a:ext>
                    </a:extLst>
                  </a:tr>
                  <a:tr h="442646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FQI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8.01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13.76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13.65 ± 0.86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2242731"/>
                      </a:ext>
                    </a:extLst>
                  </a:tr>
                  <a:tr h="44264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 err="1">
                              <a:solidFill>
                                <a:sysClr val="windowText" lastClr="000000"/>
                              </a:solidFill>
                            </a:rPr>
                            <a:t>Qmix</a:t>
                          </a:r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-D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0.15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-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18.06 ± 0.53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7247487"/>
                      </a:ext>
                    </a:extLst>
                  </a:tr>
                  <a:tr h="368784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b="1" dirty="0">
                              <a:solidFill>
                                <a:srgbClr val="C00000"/>
                              </a:solidFill>
                            </a:rPr>
                            <a:t>Prop-D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8.42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13.07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9.51 ± 0.42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6421494"/>
                      </a:ext>
                    </a:extLst>
                  </a:tr>
                  <a:tr h="442646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700" dirty="0">
                              <a:solidFill>
                                <a:sysClr val="windowText" lastClr="000000"/>
                              </a:solidFill>
                            </a:rPr>
                            <a:t>Continuous Action space</a:t>
                          </a:r>
                        </a:p>
                      </a:txBody>
                      <a:tcPr marL="87192" marR="87192" marT="43596" marB="43596" vert="vert27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 err="1">
                              <a:solidFill>
                                <a:sysClr val="windowText" lastClr="000000"/>
                              </a:solidFill>
                            </a:rPr>
                            <a:t>QMix</a:t>
                          </a:r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-C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0.51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-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17.73 ± 0.53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2024920"/>
                      </a:ext>
                    </a:extLst>
                  </a:tr>
                  <a:tr h="442646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 err="1">
                              <a:solidFill>
                                <a:sysClr val="windowText" lastClr="000000"/>
                              </a:solidFill>
                            </a:rPr>
                            <a:t>SoftAC</a:t>
                          </a:r>
                          <a:endParaRPr lang="en-US" sz="15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1.10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-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dirty="0">
                              <a:solidFill>
                                <a:sysClr val="windowText" lastClr="000000"/>
                              </a:solidFill>
                            </a:rPr>
                            <a:t>19.13 ± 0.59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1096843"/>
                      </a:ext>
                    </a:extLst>
                  </a:tr>
                  <a:tr h="42252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b="1" dirty="0">
                              <a:solidFill>
                                <a:srgbClr val="C00000"/>
                              </a:solidFill>
                            </a:rPr>
                            <a:t>Prop-C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11.67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13.30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500" b="1" dirty="0">
                              <a:solidFill>
                                <a:sysClr val="windowText" lastClr="000000"/>
                              </a:solidFill>
                            </a:rPr>
                            <a:t>7.34</a:t>
                          </a:r>
                        </a:p>
                      </a:txBody>
                      <a:tcPr marL="109867" marR="109867" marT="54933" marB="54933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190461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E44A4F-0CAB-DBF6-E664-6FD6318194CF}"/>
                  </a:ext>
                </a:extLst>
              </p:cNvPr>
              <p:cNvSpPr txBox="1"/>
              <p:nvPr/>
            </p:nvSpPr>
            <p:spPr>
              <a:xfrm>
                <a:off x="1496222" y="6032287"/>
                <a:ext cx="10184130" cy="648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𝐶𝑊𝑃𝐷𝐼𝑆</m:t>
                        </m:r>
                      </m:sup>
                    </m:sSup>
                  </m:oMath>
                </a14:m>
                <a:r>
                  <a:rPr lang="en-US" sz="1800" dirty="0"/>
                  <a:t>  </a:t>
                </a:r>
                <a:r>
                  <a:rPr lang="en-US" dirty="0"/>
                  <a:t>: Average return calculated from </a:t>
                </a:r>
                <a:r>
                  <a:rPr lang="en-US" b="1" dirty="0"/>
                  <a:t>full</a:t>
                </a:r>
                <a:r>
                  <a:rPr lang="en-US" dirty="0"/>
                  <a:t> treatment </a:t>
                </a:r>
                <a:r>
                  <a:rPr lang="en-US" b="1" dirty="0"/>
                  <a:t>sequences</a:t>
                </a:r>
                <a:r>
                  <a:rPr lang="en-US" dirty="0"/>
                  <a:t> aligned with clinicians</a:t>
                </a:r>
                <a:endParaRPr lang="en-US" sz="18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𝑊𝐼𝑆</m:t>
                        </m:r>
                      </m:sup>
                    </m:sSup>
                  </m:oMath>
                </a14:m>
                <a:r>
                  <a:rPr lang="en-US" sz="1800" dirty="0"/>
                  <a:t>	: </a:t>
                </a:r>
                <a:r>
                  <a:rPr lang="en-US" dirty="0"/>
                  <a:t>Average return calculated from </a:t>
                </a:r>
                <a:r>
                  <a:rPr lang="en-US" b="1" dirty="0"/>
                  <a:t>partial</a:t>
                </a:r>
                <a:r>
                  <a:rPr lang="en-US" dirty="0"/>
                  <a:t> treatment </a:t>
                </a:r>
                <a:r>
                  <a:rPr lang="en-US" b="1" dirty="0"/>
                  <a:t>sequences</a:t>
                </a:r>
                <a:r>
                  <a:rPr lang="en-US" dirty="0"/>
                  <a:t> aligned with clinicians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E44A4F-0CAB-DBF6-E664-6FD631819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222" y="6032287"/>
                <a:ext cx="10184130" cy="648126"/>
              </a:xfrm>
              <a:prstGeom prst="rect">
                <a:avLst/>
              </a:prstGeom>
              <a:blipFill>
                <a:blip r:embed="rId4"/>
                <a:stretch>
                  <a:fillRect t="-4717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7CB2E8-4478-CBD1-81B2-9FD2E7CC9C65}"/>
                  </a:ext>
                </a:extLst>
              </p:cNvPr>
              <p:cNvSpPr txBox="1"/>
              <p:nvPr/>
            </p:nvSpPr>
            <p:spPr>
              <a:xfrm>
                <a:off x="9131300" y="4091302"/>
                <a:ext cx="3016677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1" i="0" dirty="0" smtClean="0">
                        <a:latin typeface="Cambria Math" panose="02040503050406030204" pitchFamily="18" charset="0"/>
                      </a:rPr>
                      <m:t>𝐏𝐫𝐨𝐩</m:t>
                    </m:r>
                    <m:r>
                      <a:rPr lang="en-US" sz="1200" b="1" i="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1" i="0" dirty="0" smtClean="0">
                        <a:latin typeface="Cambria Math" panose="02040503050406030204" pitchFamily="18" charset="0"/>
                      </a:rPr>
                      <m:t>𝐃</m:t>
                    </m:r>
                  </m:oMath>
                </a14:m>
                <a:r>
                  <a:rPr lang="en-US" sz="1200" b="1" dirty="0">
                    <a:latin typeface="Cambria Math" panose="02040503050406030204" pitchFamily="18" charset="0"/>
                  </a:rPr>
                  <a:t> </a:t>
                </a:r>
                <a:r>
                  <a:rPr lang="en-US" sz="1400" dirty="0"/>
                  <a:t>: Proposed model recommending </a:t>
                </a:r>
                <a:r>
                  <a:rPr lang="en-US" sz="1400" b="1" dirty="0"/>
                  <a:t>discrete</a:t>
                </a:r>
                <a:r>
                  <a:rPr lang="en-US" sz="1400" dirty="0"/>
                  <a:t> dosages</a:t>
                </a:r>
              </a:p>
              <a:p>
                <a:endParaRPr lang="en-US" sz="1400" dirty="0"/>
              </a:p>
              <a:p>
                <a14:m>
                  <m:oMath xmlns:m="http://schemas.openxmlformats.org/officeDocument/2006/math">
                    <m:r>
                      <a:rPr lang="en-US" sz="1200" b="1" i="0" dirty="0" smtClean="0">
                        <a:latin typeface="Cambria Math" panose="02040503050406030204" pitchFamily="18" charset="0"/>
                      </a:rPr>
                      <m:t>𝐏𝐫𝐨𝐩</m:t>
                    </m:r>
                    <m:r>
                      <a:rPr lang="en-US" sz="1200" b="1" i="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1" i="0" dirty="0" smtClean="0">
                        <a:latin typeface="Cambria Math" panose="02040503050406030204" pitchFamily="18" charset="0"/>
                      </a:rPr>
                      <m:t>𝐂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: Proposed model recommending </a:t>
                </a:r>
                <a:r>
                  <a:rPr lang="en-US" sz="1400" b="1" dirty="0"/>
                  <a:t>continuous</a:t>
                </a:r>
                <a:r>
                  <a:rPr lang="en-US" sz="1400" dirty="0"/>
                  <a:t> dosages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7CB2E8-4478-CBD1-81B2-9FD2E7CC9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300" y="4091302"/>
                <a:ext cx="3016677" cy="1169551"/>
              </a:xfrm>
              <a:prstGeom prst="rect">
                <a:avLst/>
              </a:prstGeom>
              <a:blipFill>
                <a:blip r:embed="rId5"/>
                <a:stretch>
                  <a:fillRect l="-606" t="-1042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3827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51F7-4183-BE42-2542-2A1C2C629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latin typeface="Söhne"/>
              </a:rPr>
              <a:t>Experimental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634A0-7527-2B8B-22EE-EE17FE0A1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2372"/>
            <a:ext cx="11058053" cy="5172756"/>
          </a:xfrm>
        </p:spPr>
        <p:txBody>
          <a:bodyPr/>
          <a:lstStyle/>
          <a:p>
            <a:r>
              <a:rPr lang="en-US" b="1" dirty="0"/>
              <a:t>Q1: </a:t>
            </a:r>
            <a:r>
              <a:rPr lang="en-US" dirty="0"/>
              <a:t>Does the proposed approach lead to </a:t>
            </a:r>
            <a:r>
              <a:rPr lang="en-US" b="1" dirty="0"/>
              <a:t>effective</a:t>
            </a:r>
            <a:r>
              <a:rPr lang="en-US" dirty="0"/>
              <a:t> </a:t>
            </a:r>
            <a:r>
              <a:rPr lang="en-US" b="1" dirty="0"/>
              <a:t>treatment policies</a:t>
            </a:r>
            <a:r>
              <a:rPr lang="en-US" dirty="0"/>
              <a:t>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DC39A7-2E23-343A-A350-2AEFA7415E53}"/>
              </a:ext>
            </a:extLst>
          </p:cNvPr>
          <p:cNvGrpSpPr/>
          <p:nvPr/>
        </p:nvGrpSpPr>
        <p:grpSpPr>
          <a:xfrm>
            <a:off x="949014" y="1953191"/>
            <a:ext cx="1990680" cy="2245322"/>
            <a:chOff x="1260041" y="2026640"/>
            <a:chExt cx="1495627" cy="1686944"/>
          </a:xfrm>
        </p:grpSpPr>
        <p:pic>
          <p:nvPicPr>
            <p:cNvPr id="6" name="Picture 5" descr="A picture containing text, line, plot, screenshot&#10;&#10;Description automatically generated">
              <a:extLst>
                <a:ext uri="{FF2B5EF4-FFF2-40B4-BE49-F238E27FC236}">
                  <a16:creationId xmlns:a16="http://schemas.microsoft.com/office/drawing/2014/main" id="{8ADAB592-12C8-4A86-0E68-B2D44299B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041" y="2356835"/>
              <a:ext cx="1495627" cy="135674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2E0E15E-240D-1C75-04C0-882D8771B6C3}"/>
                    </a:ext>
                  </a:extLst>
                </p:cNvPr>
                <p:cNvSpPr txBox="1"/>
                <p:nvPr/>
              </p:nvSpPr>
              <p:spPr>
                <a:xfrm>
                  <a:off x="1657969" y="2026640"/>
                  <a:ext cx="728962" cy="23123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FQI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2E0E15E-240D-1C75-04C0-882D8771B6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7969" y="2026640"/>
                  <a:ext cx="728962" cy="231237"/>
                </a:xfrm>
                <a:prstGeom prst="rect">
                  <a:avLst/>
                </a:prstGeom>
                <a:blipFill>
                  <a:blip r:embed="rId4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73D262-2667-F590-8D53-28BF8ED1388B}"/>
              </a:ext>
            </a:extLst>
          </p:cNvPr>
          <p:cNvGrpSpPr/>
          <p:nvPr/>
        </p:nvGrpSpPr>
        <p:grpSpPr>
          <a:xfrm>
            <a:off x="3128226" y="1953191"/>
            <a:ext cx="1990680" cy="2245322"/>
            <a:chOff x="3299553" y="2026640"/>
            <a:chExt cx="1495627" cy="1686944"/>
          </a:xfrm>
        </p:grpSpPr>
        <p:pic>
          <p:nvPicPr>
            <p:cNvPr id="5" name="Picture 4" descr="A picture containing text, line, plot, font&#10;&#10;Description automatically generated">
              <a:extLst>
                <a:ext uri="{FF2B5EF4-FFF2-40B4-BE49-F238E27FC236}">
                  <a16:creationId xmlns:a16="http://schemas.microsoft.com/office/drawing/2014/main" id="{4DAAB865-7EE9-4B40-5C30-7FADB3403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9553" y="2356835"/>
              <a:ext cx="1495627" cy="135674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B92B9AB-90FF-E170-1DB7-F60BA8F1C679}"/>
                </a:ext>
              </a:extLst>
            </p:cNvPr>
            <p:cNvSpPr txBox="1"/>
            <p:nvPr/>
          </p:nvSpPr>
          <p:spPr>
            <a:xfrm>
              <a:off x="3772936" y="2026640"/>
              <a:ext cx="574240" cy="231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100" b="0" i="0">
                  <a:latin typeface="Cambria Math" panose="02040503050406030204" pitchFamily="18" charset="0"/>
                </a:defRPr>
              </a:lvl1pPr>
            </a:lstStyle>
            <a:p>
              <a:r>
                <a:rPr lang="en-US" sz="1400" dirty="0"/>
                <a:t>D3QN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E79C79-1181-A711-35EF-BB9934162F0E}"/>
              </a:ext>
            </a:extLst>
          </p:cNvPr>
          <p:cNvGrpSpPr/>
          <p:nvPr/>
        </p:nvGrpSpPr>
        <p:grpSpPr>
          <a:xfrm>
            <a:off x="4066227" y="4386261"/>
            <a:ext cx="1990680" cy="2186447"/>
            <a:chOff x="4313754" y="4454882"/>
            <a:chExt cx="1495627" cy="1642710"/>
          </a:xfrm>
        </p:grpSpPr>
        <p:pic>
          <p:nvPicPr>
            <p:cNvPr id="9" name="Picture 8" descr="A picture containing text, line, plot, font&#10;&#10;Description automatically generated">
              <a:extLst>
                <a:ext uri="{FF2B5EF4-FFF2-40B4-BE49-F238E27FC236}">
                  <a16:creationId xmlns:a16="http://schemas.microsoft.com/office/drawing/2014/main" id="{4CE53CDD-D744-F513-1BE7-89D3EB102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3754" y="4454882"/>
              <a:ext cx="1495627" cy="135674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82EBC5-DC43-F09D-6F57-33BD3ABD6C39}"/>
                </a:ext>
              </a:extLst>
            </p:cNvPr>
            <p:cNvSpPr txBox="1"/>
            <p:nvPr/>
          </p:nvSpPr>
          <p:spPr>
            <a:xfrm>
              <a:off x="4686300" y="5866355"/>
              <a:ext cx="734144" cy="231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100" b="0" i="0">
                  <a:latin typeface="Cambria Math" panose="02040503050406030204" pitchFamily="18" charset="0"/>
                </a:defRPr>
              </a:lvl1pPr>
            </a:lstStyle>
            <a:p>
              <a:r>
                <a:rPr lang="en-US" sz="1400" dirty="0" err="1"/>
                <a:t>QMix</a:t>
              </a:r>
              <a:r>
                <a:rPr lang="en-US" sz="1400" dirty="0"/>
                <a:t>-D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97C549B-9E75-16D0-587C-814CCE1C23F5}"/>
              </a:ext>
            </a:extLst>
          </p:cNvPr>
          <p:cNvGrpSpPr/>
          <p:nvPr/>
        </p:nvGrpSpPr>
        <p:grpSpPr>
          <a:xfrm>
            <a:off x="5299028" y="1953191"/>
            <a:ext cx="1990680" cy="2245322"/>
            <a:chOff x="5330655" y="2026640"/>
            <a:chExt cx="1495627" cy="1686944"/>
          </a:xfrm>
        </p:grpSpPr>
        <p:pic>
          <p:nvPicPr>
            <p:cNvPr id="8" name="Picture 7" descr="A picture containing text, line, plot, screenshot&#10;&#10;Description automatically generated">
              <a:extLst>
                <a:ext uri="{FF2B5EF4-FFF2-40B4-BE49-F238E27FC236}">
                  <a16:creationId xmlns:a16="http://schemas.microsoft.com/office/drawing/2014/main" id="{AA06B3F5-5983-DE74-3421-54582522F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0655" y="2356835"/>
              <a:ext cx="1495627" cy="135674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3032C82-088C-9320-5D92-76B631977973}"/>
                </a:ext>
              </a:extLst>
            </p:cNvPr>
            <p:cNvSpPr txBox="1"/>
            <p:nvPr/>
          </p:nvSpPr>
          <p:spPr>
            <a:xfrm>
              <a:off x="5720697" y="2026640"/>
              <a:ext cx="718203" cy="231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100" b="0" i="0">
                  <a:latin typeface="Cambria Math" panose="02040503050406030204" pitchFamily="18" charset="0"/>
                </a:defRPr>
              </a:lvl1pPr>
            </a:lstStyle>
            <a:p>
              <a:r>
                <a:rPr lang="en-US" sz="1400" dirty="0" err="1"/>
                <a:t>QMix</a:t>
              </a:r>
              <a:r>
                <a:rPr lang="en-US" sz="1400" dirty="0"/>
                <a:t>-C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55DAF17-C78B-0BC7-393C-C7B88CB69F05}"/>
              </a:ext>
            </a:extLst>
          </p:cNvPr>
          <p:cNvGrpSpPr/>
          <p:nvPr/>
        </p:nvGrpSpPr>
        <p:grpSpPr>
          <a:xfrm>
            <a:off x="1985596" y="4387522"/>
            <a:ext cx="1990680" cy="2176305"/>
            <a:chOff x="2233123" y="4454882"/>
            <a:chExt cx="1495627" cy="1635090"/>
          </a:xfrm>
        </p:grpSpPr>
        <p:pic>
          <p:nvPicPr>
            <p:cNvPr id="10" name="Picture 9" descr="A picture containing text, plot, line, screenshot&#10;&#10;Description automatically generated">
              <a:extLst>
                <a:ext uri="{FF2B5EF4-FFF2-40B4-BE49-F238E27FC236}">
                  <a16:creationId xmlns:a16="http://schemas.microsoft.com/office/drawing/2014/main" id="{CB24EDCF-86A2-6002-40B9-794618139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3123" y="4454882"/>
              <a:ext cx="1495627" cy="135674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981B5C0-E195-216F-963F-AA8A7276FADA}"/>
                </a:ext>
              </a:extLst>
            </p:cNvPr>
            <p:cNvSpPr txBox="1"/>
            <p:nvPr/>
          </p:nvSpPr>
          <p:spPr>
            <a:xfrm>
              <a:off x="2670284" y="5858735"/>
              <a:ext cx="645641" cy="231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100" b="0" i="0">
                  <a:latin typeface="Cambria Math" panose="02040503050406030204" pitchFamily="18" charset="0"/>
                </a:defRPr>
              </a:lvl1pPr>
            </a:lstStyle>
            <a:p>
              <a:r>
                <a:rPr lang="en-US" sz="1400" dirty="0" err="1"/>
                <a:t>SoftAC</a:t>
              </a:r>
              <a:endParaRPr lang="en-US" sz="14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A155AD9-F345-FF7A-41F2-1CB77B8B7A3B}"/>
              </a:ext>
            </a:extLst>
          </p:cNvPr>
          <p:cNvGrpSpPr/>
          <p:nvPr/>
        </p:nvGrpSpPr>
        <p:grpSpPr>
          <a:xfrm>
            <a:off x="8644767" y="4519287"/>
            <a:ext cx="1968511" cy="2111359"/>
            <a:chOff x="8048711" y="4192024"/>
            <a:chExt cx="1789555" cy="1919417"/>
          </a:xfrm>
        </p:grpSpPr>
        <p:pic>
          <p:nvPicPr>
            <p:cNvPr id="4" name="Picture 3" descr="A picture containing text, line, plot, screenshot&#10;&#10;Description automatically generated">
              <a:extLst>
                <a:ext uri="{FF2B5EF4-FFF2-40B4-BE49-F238E27FC236}">
                  <a16:creationId xmlns:a16="http://schemas.microsoft.com/office/drawing/2014/main" id="{EA68418A-1FA6-CE93-48CF-3F90F0F59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8711" y="4192024"/>
              <a:ext cx="1789555" cy="162338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7906C82-3DED-E85A-9CE9-BE6D6AE59313}"/>
                </a:ext>
              </a:extLst>
            </p:cNvPr>
            <p:cNvSpPr txBox="1"/>
            <p:nvPr/>
          </p:nvSpPr>
          <p:spPr>
            <a:xfrm>
              <a:off x="8660622" y="5880204"/>
              <a:ext cx="672411" cy="231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200" b="0" i="0">
                  <a:solidFill>
                    <a:srgbClr val="C00000"/>
                  </a:solidFill>
                  <a:latin typeface="Cambria Math" panose="02040503050406030204" pitchFamily="18" charset="0"/>
                </a:defRPr>
              </a:lvl1pPr>
            </a:lstStyle>
            <a:p>
              <a:r>
                <a:rPr lang="en-US" sz="1400" dirty="0"/>
                <a:t>Prop-C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9F8159D-A29D-5929-414E-3BA1664DB16E}"/>
              </a:ext>
            </a:extLst>
          </p:cNvPr>
          <p:cNvGrpSpPr/>
          <p:nvPr/>
        </p:nvGrpSpPr>
        <p:grpSpPr>
          <a:xfrm>
            <a:off x="8644768" y="2029260"/>
            <a:ext cx="1968511" cy="2155689"/>
            <a:chOff x="8048712" y="2026639"/>
            <a:chExt cx="1789555" cy="19597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7089593-098E-E32C-2E09-632FAC6E87C2}"/>
                </a:ext>
              </a:extLst>
            </p:cNvPr>
            <p:cNvSpPr txBox="1"/>
            <p:nvPr/>
          </p:nvSpPr>
          <p:spPr>
            <a:xfrm>
              <a:off x="8607282" y="2026639"/>
              <a:ext cx="672411" cy="231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200" b="0" i="0">
                  <a:solidFill>
                    <a:srgbClr val="C00000"/>
                  </a:solidFill>
                  <a:latin typeface="Cambria Math" panose="02040503050406030204" pitchFamily="18" charset="0"/>
                </a:defRPr>
              </a:lvl1pPr>
            </a:lstStyle>
            <a:p>
              <a:r>
                <a:rPr lang="en-US" sz="1400" dirty="0"/>
                <a:t>Prop-D</a:t>
              </a:r>
            </a:p>
          </p:txBody>
        </p:sp>
        <p:pic>
          <p:nvPicPr>
            <p:cNvPr id="21" name="Picture 20" descr="A picture containing text, line, plot, font&#10;&#10;Description automatically generated">
              <a:extLst>
                <a:ext uri="{FF2B5EF4-FFF2-40B4-BE49-F238E27FC236}">
                  <a16:creationId xmlns:a16="http://schemas.microsoft.com/office/drawing/2014/main" id="{75996FA5-50E3-1ED8-EEE1-F80108A7E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8712" y="2362973"/>
              <a:ext cx="1789555" cy="162338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16362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51F7-4183-BE42-2542-2A1C2C629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latin typeface="Söhne"/>
              </a:rPr>
              <a:t>Experimental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634A0-7527-2B8B-22EE-EE17FE0A1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2372"/>
            <a:ext cx="11058053" cy="5172756"/>
          </a:xfrm>
        </p:spPr>
        <p:txBody>
          <a:bodyPr/>
          <a:lstStyle/>
          <a:p>
            <a:r>
              <a:rPr lang="en-US" b="1" dirty="0"/>
              <a:t>Q1: </a:t>
            </a:r>
            <a:r>
              <a:rPr lang="en-US" dirty="0"/>
              <a:t>Does the proposed approach lead to </a:t>
            </a:r>
            <a:r>
              <a:rPr lang="en-US" b="1" dirty="0"/>
              <a:t>effective</a:t>
            </a:r>
            <a:r>
              <a:rPr lang="en-US" dirty="0"/>
              <a:t> </a:t>
            </a:r>
            <a:r>
              <a:rPr lang="en-US" b="1" dirty="0"/>
              <a:t>treatment policies</a:t>
            </a:r>
            <a:r>
              <a:rPr lang="en-US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96B752-62AE-F6A7-7B5A-9612941EE8D2}"/>
                  </a:ext>
                </a:extLst>
              </p:cNvPr>
              <p:cNvSpPr txBox="1"/>
              <p:nvPr/>
            </p:nvSpPr>
            <p:spPr>
              <a:xfrm>
                <a:off x="2141279" y="1786975"/>
                <a:ext cx="88204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Low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risk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96B752-62AE-F6A7-7B5A-9612941EE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279" y="1786975"/>
                <a:ext cx="882044" cy="338554"/>
              </a:xfrm>
              <a:prstGeom prst="rect">
                <a:avLst/>
              </a:prstGeom>
              <a:blipFill>
                <a:blip r:embed="rId3"/>
                <a:stretch>
                  <a:fillRect r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02AE08F-91AA-568E-320D-594C5D5A668B}"/>
                  </a:ext>
                </a:extLst>
              </p:cNvPr>
              <p:cNvSpPr txBox="1"/>
              <p:nvPr/>
            </p:nvSpPr>
            <p:spPr>
              <a:xfrm>
                <a:off x="2131810" y="3876984"/>
                <a:ext cx="96981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QMix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02AE08F-91AA-568E-320D-594C5D5A6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1810" y="3876984"/>
                <a:ext cx="969818" cy="307777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B4F505C-1521-72B0-6252-5FCBBB349B02}"/>
                  </a:ext>
                </a:extLst>
              </p:cNvPr>
              <p:cNvSpPr txBox="1"/>
              <p:nvPr/>
            </p:nvSpPr>
            <p:spPr>
              <a:xfrm>
                <a:off x="9576506" y="3876984"/>
                <a:ext cx="97024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QMix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B4F505C-1521-72B0-6252-5FCBBB349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506" y="3876984"/>
                <a:ext cx="970248" cy="307777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4318AE4-8F26-82A6-F04C-515B1307DF2B}"/>
                  </a:ext>
                </a:extLst>
              </p:cNvPr>
              <p:cNvSpPr txBox="1"/>
              <p:nvPr/>
            </p:nvSpPr>
            <p:spPr>
              <a:xfrm>
                <a:off x="5755394" y="3876984"/>
                <a:ext cx="101370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QMix</m:t>
                      </m:r>
                      <m:r>
                        <a:rPr lang="en-US" sz="140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4318AE4-8F26-82A6-F04C-515B1307D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394" y="3876984"/>
                <a:ext cx="1013706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01D521-EF62-6BA6-A3E5-A86A7DF10B87}"/>
                  </a:ext>
                </a:extLst>
              </p:cNvPr>
              <p:cNvSpPr txBox="1"/>
              <p:nvPr/>
            </p:nvSpPr>
            <p:spPr>
              <a:xfrm>
                <a:off x="5529089" y="1784255"/>
                <a:ext cx="146733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Medium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risk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01D521-EF62-6BA6-A3E5-A86A7DF10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089" y="1784255"/>
                <a:ext cx="1467337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A235EB-CF93-B3A0-0DE2-9C9AD828AAAE}"/>
                  </a:ext>
                </a:extLst>
              </p:cNvPr>
              <p:cNvSpPr txBox="1"/>
              <p:nvPr/>
            </p:nvSpPr>
            <p:spPr>
              <a:xfrm>
                <a:off x="9621926" y="1776915"/>
                <a:ext cx="87331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High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risk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A235EB-CF93-B3A0-0DE2-9C9AD828A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1926" y="1776915"/>
                <a:ext cx="873311" cy="338554"/>
              </a:xfrm>
              <a:prstGeom prst="rect">
                <a:avLst/>
              </a:prstGeom>
              <a:blipFill>
                <a:blip r:embed="rId7"/>
                <a:stretch>
                  <a:fillRect r="-7639"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39FE5B58-8FF7-8536-CCBE-75D3E0FB5BE4}"/>
              </a:ext>
            </a:extLst>
          </p:cNvPr>
          <p:cNvGrpSpPr/>
          <p:nvPr/>
        </p:nvGrpSpPr>
        <p:grpSpPr>
          <a:xfrm>
            <a:off x="1002833" y="2416176"/>
            <a:ext cx="3003852" cy="1480515"/>
            <a:chOff x="2770888" y="2007031"/>
            <a:chExt cx="3003852" cy="1480515"/>
          </a:xfrm>
        </p:grpSpPr>
        <p:pic>
          <p:nvPicPr>
            <p:cNvPr id="15" name="Picture 14" descr="A picture containing text, plot, line, font&#10;&#10;Description automatically generated">
              <a:extLst>
                <a:ext uri="{FF2B5EF4-FFF2-40B4-BE49-F238E27FC236}">
                  <a16:creationId xmlns:a16="http://schemas.microsoft.com/office/drawing/2014/main" id="{3DBAD780-D5A9-0CAB-91C8-7C8D857405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9" b="5005"/>
            <a:stretch/>
          </p:blipFill>
          <p:spPr>
            <a:xfrm>
              <a:off x="2779317" y="2007031"/>
              <a:ext cx="2995423" cy="118066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486D0D3-AA7D-1628-3019-D6AAC7576787}"/>
                    </a:ext>
                  </a:extLst>
                </p:cNvPr>
                <p:cNvSpPr txBox="1"/>
                <p:nvPr/>
              </p:nvSpPr>
              <p:spPr>
                <a:xfrm>
                  <a:off x="2770888" y="3210547"/>
                  <a:ext cx="145305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𝐯𝐚𝐬𝐨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486D0D3-AA7D-1628-3019-D6AAC75767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0888" y="3210547"/>
                  <a:ext cx="1453057" cy="276999"/>
                </a:xfrm>
                <a:prstGeom prst="rect">
                  <a:avLst/>
                </a:prstGeom>
                <a:blipFill>
                  <a:blip r:embed="rId9"/>
                  <a:stretch>
                    <a:fillRect r="-163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87453F7-3CDE-AA1C-3A2E-5EC150A28349}"/>
                    </a:ext>
                  </a:extLst>
                </p:cNvPr>
                <p:cNvSpPr txBox="1"/>
                <p:nvPr/>
              </p:nvSpPr>
              <p:spPr>
                <a:xfrm>
                  <a:off x="4375249" y="3210547"/>
                  <a:ext cx="132096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𝐈𝐕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87453F7-3CDE-AA1C-3A2E-5EC150A283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5249" y="3210547"/>
                  <a:ext cx="1320964" cy="276999"/>
                </a:xfrm>
                <a:prstGeom prst="rect">
                  <a:avLst/>
                </a:prstGeom>
                <a:blipFill>
                  <a:blip r:embed="rId10"/>
                  <a:stretch>
                    <a:fillRect r="-148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4BCBFEE-78D4-2200-2969-D20B4D3BE28B}"/>
              </a:ext>
            </a:extLst>
          </p:cNvPr>
          <p:cNvGrpSpPr/>
          <p:nvPr/>
        </p:nvGrpSpPr>
        <p:grpSpPr>
          <a:xfrm>
            <a:off x="4697030" y="3614900"/>
            <a:ext cx="2959878" cy="276999"/>
            <a:chOff x="2742134" y="4819176"/>
            <a:chExt cx="2959878" cy="2769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5A675769-F07F-4B90-5C28-252029DAF4A9}"/>
                    </a:ext>
                  </a:extLst>
                </p:cNvPr>
                <p:cNvSpPr txBox="1"/>
                <p:nvPr/>
              </p:nvSpPr>
              <p:spPr>
                <a:xfrm>
                  <a:off x="2742134" y="4819176"/>
                  <a:ext cx="159836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𝐯𝐚𝐬𝐨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5A675769-F07F-4B90-5C28-252029DAF4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2134" y="4819176"/>
                  <a:ext cx="1598363" cy="276999"/>
                </a:xfrm>
                <a:prstGeom prst="rect">
                  <a:avLst/>
                </a:prstGeom>
                <a:blipFill>
                  <a:blip r:embed="rId11"/>
                  <a:stretch>
                    <a:fillRect r="-57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EF00D5A-6643-A0BB-E5E8-8D636A044A94}"/>
                    </a:ext>
                  </a:extLst>
                </p:cNvPr>
                <p:cNvSpPr txBox="1"/>
                <p:nvPr/>
              </p:nvSpPr>
              <p:spPr>
                <a:xfrm>
                  <a:off x="4381048" y="4819176"/>
                  <a:ext cx="132096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𝐈𝐕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EF00D5A-6643-A0BB-E5E8-8D636A044A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1048" y="4819176"/>
                  <a:ext cx="1320964" cy="276999"/>
                </a:xfrm>
                <a:prstGeom prst="rect">
                  <a:avLst/>
                </a:prstGeom>
                <a:blipFill>
                  <a:blip r:embed="rId12"/>
                  <a:stretch>
                    <a:fillRect r="-147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5526E42-1B3E-8C5D-674D-0046321DE018}"/>
              </a:ext>
            </a:extLst>
          </p:cNvPr>
          <p:cNvGrpSpPr/>
          <p:nvPr/>
        </p:nvGrpSpPr>
        <p:grpSpPr>
          <a:xfrm>
            <a:off x="8437182" y="2439036"/>
            <a:ext cx="2995423" cy="1451086"/>
            <a:chOff x="2779317" y="5255068"/>
            <a:chExt cx="2995423" cy="1451086"/>
          </a:xfrm>
        </p:grpSpPr>
        <p:pic>
          <p:nvPicPr>
            <p:cNvPr id="13" name="Picture 12" descr="A picture containing text, plot, line, origami&#10;&#10;Description automatically generated">
              <a:extLst>
                <a:ext uri="{FF2B5EF4-FFF2-40B4-BE49-F238E27FC236}">
                  <a16:creationId xmlns:a16="http://schemas.microsoft.com/office/drawing/2014/main" id="{16FAB64F-267B-546D-9A83-31B439BF7D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9" b="5005"/>
            <a:stretch/>
          </p:blipFill>
          <p:spPr>
            <a:xfrm>
              <a:off x="2779317" y="5255068"/>
              <a:ext cx="2995423" cy="118066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155E0FA-006B-7971-800C-89D9BA590C51}"/>
                    </a:ext>
                  </a:extLst>
                </p:cNvPr>
                <p:cNvSpPr txBox="1"/>
                <p:nvPr/>
              </p:nvSpPr>
              <p:spPr>
                <a:xfrm>
                  <a:off x="2782740" y="6429155"/>
                  <a:ext cx="145305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𝐯𝐚𝐬𝐨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155E0FA-006B-7971-800C-89D9BA590C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2740" y="6429155"/>
                  <a:ext cx="1453057" cy="276999"/>
                </a:xfrm>
                <a:prstGeom prst="rect">
                  <a:avLst/>
                </a:prstGeom>
                <a:blipFill>
                  <a:blip r:embed="rId9"/>
                  <a:stretch>
                    <a:fillRect r="-163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6F64EA35-09DA-016D-98EF-3DED15B5875D}"/>
                    </a:ext>
                  </a:extLst>
                </p:cNvPr>
                <p:cNvSpPr txBox="1"/>
                <p:nvPr/>
              </p:nvSpPr>
              <p:spPr>
                <a:xfrm>
                  <a:off x="4387101" y="6429155"/>
                  <a:ext cx="132096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𝐈𝐕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6F64EA35-09DA-016D-98EF-3DED15B587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7101" y="6429155"/>
                  <a:ext cx="1320964" cy="276999"/>
                </a:xfrm>
                <a:prstGeom prst="rect">
                  <a:avLst/>
                </a:prstGeom>
                <a:blipFill>
                  <a:blip r:embed="rId10"/>
                  <a:stretch>
                    <a:fillRect r="-148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084124-3C22-A5D1-766A-DAA4F3E0440F}"/>
              </a:ext>
            </a:extLst>
          </p:cNvPr>
          <p:cNvGrpSpPr/>
          <p:nvPr/>
        </p:nvGrpSpPr>
        <p:grpSpPr>
          <a:xfrm>
            <a:off x="993659" y="4373623"/>
            <a:ext cx="2996596" cy="1534251"/>
            <a:chOff x="7305384" y="1995408"/>
            <a:chExt cx="2996596" cy="1534251"/>
          </a:xfrm>
        </p:grpSpPr>
        <p:pic>
          <p:nvPicPr>
            <p:cNvPr id="9" name="Picture 8" descr="A picture containing text, plot, line, diagram&#10;&#10;Description automatically generated">
              <a:extLst>
                <a:ext uri="{FF2B5EF4-FFF2-40B4-BE49-F238E27FC236}">
                  <a16:creationId xmlns:a16="http://schemas.microsoft.com/office/drawing/2014/main" id="{96F3AAAF-917A-A31C-23D4-51EB4B32A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85" b="5036"/>
            <a:stretch/>
          </p:blipFill>
          <p:spPr>
            <a:xfrm>
              <a:off x="7305384" y="1995408"/>
              <a:ext cx="2996596" cy="119298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E1AC2F1-80AF-4898-CB20-BF3E3AD7FE94}"/>
                    </a:ext>
                  </a:extLst>
                </p:cNvPr>
                <p:cNvSpPr txBox="1"/>
                <p:nvPr/>
              </p:nvSpPr>
              <p:spPr>
                <a:xfrm>
                  <a:off x="7317019" y="3252660"/>
                  <a:ext cx="145305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𝐯𝐚𝐬𝐨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E1AC2F1-80AF-4898-CB20-BF3E3AD7FE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7019" y="3252660"/>
                  <a:ext cx="1453057" cy="276999"/>
                </a:xfrm>
                <a:prstGeom prst="rect">
                  <a:avLst/>
                </a:prstGeom>
                <a:blipFill>
                  <a:blip r:embed="rId9"/>
                  <a:stretch>
                    <a:fillRect r="-163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AFB99F2-C576-0A98-ADAA-79897D6D2DF6}"/>
                    </a:ext>
                  </a:extLst>
                </p:cNvPr>
                <p:cNvSpPr txBox="1"/>
                <p:nvPr/>
              </p:nvSpPr>
              <p:spPr>
                <a:xfrm>
                  <a:off x="8923285" y="3252660"/>
                  <a:ext cx="132096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𝐈𝐕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AFB99F2-C576-0A98-ADAA-79897D6D2D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23285" y="3252660"/>
                  <a:ext cx="1320964" cy="276999"/>
                </a:xfrm>
                <a:prstGeom prst="rect">
                  <a:avLst/>
                </a:prstGeom>
                <a:blipFill>
                  <a:blip r:embed="rId15"/>
                  <a:stretch>
                    <a:fillRect r="-147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7A64B4A-BD0F-0C72-4C9B-5FBEF2709833}"/>
              </a:ext>
            </a:extLst>
          </p:cNvPr>
          <p:cNvGrpSpPr/>
          <p:nvPr/>
        </p:nvGrpSpPr>
        <p:grpSpPr>
          <a:xfrm>
            <a:off x="4669773" y="4373623"/>
            <a:ext cx="3069043" cy="1521775"/>
            <a:chOff x="7232937" y="3614641"/>
            <a:chExt cx="3069043" cy="1521775"/>
          </a:xfrm>
        </p:grpSpPr>
        <p:pic>
          <p:nvPicPr>
            <p:cNvPr id="7" name="Picture 6" descr="A picture containing text, line, plot, diagram&#10;&#10;Description automatically generated">
              <a:extLst>
                <a:ext uri="{FF2B5EF4-FFF2-40B4-BE49-F238E27FC236}">
                  <a16:creationId xmlns:a16="http://schemas.microsoft.com/office/drawing/2014/main" id="{1C660AEB-DB55-90D9-9D09-9B90AF59A3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85" b="5036"/>
            <a:stretch/>
          </p:blipFill>
          <p:spPr>
            <a:xfrm>
              <a:off x="7305384" y="3614641"/>
              <a:ext cx="2996596" cy="119298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B350407-E2AC-E6E6-3AE4-1ECC5620B3B2}"/>
                    </a:ext>
                  </a:extLst>
                </p:cNvPr>
                <p:cNvSpPr txBox="1"/>
                <p:nvPr/>
              </p:nvSpPr>
              <p:spPr>
                <a:xfrm>
                  <a:off x="7232937" y="4859417"/>
                  <a:ext cx="159836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𝐯𝐚𝐬𝐨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B350407-E2AC-E6E6-3AE4-1ECC5620B3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2937" y="4859417"/>
                  <a:ext cx="1598363" cy="276999"/>
                </a:xfrm>
                <a:prstGeom prst="rect">
                  <a:avLst/>
                </a:prstGeom>
                <a:blipFill>
                  <a:blip r:embed="rId17"/>
                  <a:stretch>
                    <a:fillRect r="-61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0FFF00C1-C492-69D5-8BCA-8E5DFBF2101E}"/>
                    </a:ext>
                  </a:extLst>
                </p:cNvPr>
                <p:cNvSpPr txBox="1"/>
                <p:nvPr/>
              </p:nvSpPr>
              <p:spPr>
                <a:xfrm>
                  <a:off x="8911856" y="4859417"/>
                  <a:ext cx="132096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𝐈𝐕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0FFF00C1-C492-69D5-8BCA-8E5DFBF210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1856" y="4859417"/>
                  <a:ext cx="1320964" cy="276999"/>
                </a:xfrm>
                <a:prstGeom prst="rect">
                  <a:avLst/>
                </a:prstGeom>
                <a:blipFill>
                  <a:blip r:embed="rId15"/>
                  <a:stretch>
                    <a:fillRect r="-147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94B006A-8A64-CC90-5456-BC7847FF0B1E}"/>
              </a:ext>
            </a:extLst>
          </p:cNvPr>
          <p:cNvGrpSpPr/>
          <p:nvPr/>
        </p:nvGrpSpPr>
        <p:grpSpPr>
          <a:xfrm>
            <a:off x="8447333" y="4373623"/>
            <a:ext cx="3007821" cy="1505487"/>
            <a:chOff x="7294159" y="5201712"/>
            <a:chExt cx="3007821" cy="1505487"/>
          </a:xfrm>
        </p:grpSpPr>
        <p:pic>
          <p:nvPicPr>
            <p:cNvPr id="5" name="Picture 4" descr="A picture containing text, plot, diagram, font&#10;&#10;Description automatically generated">
              <a:extLst>
                <a:ext uri="{FF2B5EF4-FFF2-40B4-BE49-F238E27FC236}">
                  <a16:creationId xmlns:a16="http://schemas.microsoft.com/office/drawing/2014/main" id="{CFC3900C-FCE8-7BDC-E3E3-F96563284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81" b="6870"/>
            <a:stretch/>
          </p:blipFill>
          <p:spPr>
            <a:xfrm>
              <a:off x="7305384" y="5201712"/>
              <a:ext cx="2996596" cy="116422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C48A567-2AB5-417B-74D6-969ED81CF850}"/>
                    </a:ext>
                  </a:extLst>
                </p:cNvPr>
                <p:cNvSpPr txBox="1"/>
                <p:nvPr/>
              </p:nvSpPr>
              <p:spPr>
                <a:xfrm>
                  <a:off x="7294159" y="6430200"/>
                  <a:ext cx="145305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𝐯𝐚𝐬𝐨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C48A567-2AB5-417B-74D6-969ED81CF8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4159" y="6430200"/>
                  <a:ext cx="1453057" cy="276999"/>
                </a:xfrm>
                <a:prstGeom prst="rect">
                  <a:avLst/>
                </a:prstGeom>
                <a:blipFill>
                  <a:blip r:embed="rId19"/>
                  <a:stretch>
                    <a:fillRect r="-163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EEF5E2A-E6CF-3BEA-54C7-978C8F1F6FD9}"/>
                    </a:ext>
                  </a:extLst>
                </p:cNvPr>
                <p:cNvSpPr txBox="1"/>
                <p:nvPr/>
              </p:nvSpPr>
              <p:spPr>
                <a:xfrm>
                  <a:off x="8919475" y="6430200"/>
                  <a:ext cx="132096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Difference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1" i="0" smtClean="0">
                            <a:latin typeface="Cambria Math" panose="02040503050406030204" pitchFamily="18" charset="0"/>
                          </a:rPr>
                          <m:t>𝐈𝐕</m:t>
                        </m:r>
                        <m:r>
                          <a:rPr lang="en-US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</a:rPr>
                          <m:t>dose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EEF5E2A-E6CF-3BEA-54C7-978C8F1F6F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9475" y="6430200"/>
                  <a:ext cx="1320964" cy="276999"/>
                </a:xfrm>
                <a:prstGeom prst="rect">
                  <a:avLst/>
                </a:prstGeom>
                <a:blipFill>
                  <a:blip r:embed="rId12"/>
                  <a:stretch>
                    <a:fillRect r="-147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54A818D-D34B-A103-3CDA-4E03CA12E32C}"/>
                  </a:ext>
                </a:extLst>
              </p:cNvPr>
              <p:cNvSpPr txBox="1"/>
              <p:nvPr/>
            </p:nvSpPr>
            <p:spPr>
              <a:xfrm>
                <a:off x="2083319" y="5931687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Prop</m:t>
                      </m:r>
                      <m:r>
                        <a:rPr lang="en-US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54A818D-D34B-A103-3CDA-4E03CA12E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319" y="5931687"/>
                <a:ext cx="1066800" cy="307777"/>
              </a:xfrm>
              <a:prstGeom prst="rect">
                <a:avLst/>
              </a:prstGeom>
              <a:blipFill>
                <a:blip r:embed="rId2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63ADDE8-F051-6ABD-C24A-B8918F746EC9}"/>
                  </a:ext>
                </a:extLst>
              </p:cNvPr>
              <p:cNvSpPr txBox="1"/>
              <p:nvPr/>
            </p:nvSpPr>
            <p:spPr>
              <a:xfrm>
                <a:off x="9586031" y="5931687"/>
                <a:ext cx="97024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Prop</m:t>
                      </m:r>
                      <m:r>
                        <a:rPr lang="en-US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63ADDE8-F051-6ABD-C24A-B8918F746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6031" y="5931687"/>
                <a:ext cx="970248" cy="307777"/>
              </a:xfrm>
              <a:prstGeom prst="rect">
                <a:avLst/>
              </a:prstGeom>
              <a:blipFill>
                <a:blip r:embed="rId21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D33F48D-79FA-F54C-A6E3-80987CE543E7}"/>
                  </a:ext>
                </a:extLst>
              </p:cNvPr>
              <p:cNvSpPr txBox="1"/>
              <p:nvPr/>
            </p:nvSpPr>
            <p:spPr>
              <a:xfrm>
                <a:off x="5869694" y="5924668"/>
                <a:ext cx="97024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Prop</m:t>
                      </m:r>
                      <m:r>
                        <a:rPr lang="en-US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D33F48D-79FA-F54C-A6E3-80987CE54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694" y="5924668"/>
                <a:ext cx="970248" cy="307777"/>
              </a:xfrm>
              <a:prstGeom prst="rect">
                <a:avLst/>
              </a:prstGeom>
              <a:blipFill>
                <a:blip r:embed="rId22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ED975A61-198A-5BA1-DA5C-96389FA87285}"/>
              </a:ext>
            </a:extLst>
          </p:cNvPr>
          <p:cNvSpPr/>
          <p:nvPr/>
        </p:nvSpPr>
        <p:spPr>
          <a:xfrm>
            <a:off x="838199" y="2289390"/>
            <a:ext cx="3462923" cy="3990972"/>
          </a:xfrm>
          <a:prstGeom prst="roundRect">
            <a:avLst>
              <a:gd name="adj" fmla="val 4289"/>
            </a:avLst>
          </a:prstGeom>
          <a:noFill/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11D2645-380C-417F-2A32-1223583A3C52}"/>
              </a:ext>
            </a:extLst>
          </p:cNvPr>
          <p:cNvSpPr/>
          <p:nvPr/>
        </p:nvSpPr>
        <p:spPr>
          <a:xfrm>
            <a:off x="4602716" y="2312383"/>
            <a:ext cx="3462923" cy="3990972"/>
          </a:xfrm>
          <a:prstGeom prst="roundRect">
            <a:avLst>
              <a:gd name="adj" fmla="val 4289"/>
            </a:avLst>
          </a:prstGeom>
          <a:noFill/>
          <a:ln>
            <a:solidFill>
              <a:srgbClr val="319A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6D1BB2CF-60E4-515C-FA52-BDD6A149F18F}"/>
              </a:ext>
            </a:extLst>
          </p:cNvPr>
          <p:cNvSpPr/>
          <p:nvPr/>
        </p:nvSpPr>
        <p:spPr>
          <a:xfrm>
            <a:off x="8334847" y="2312383"/>
            <a:ext cx="3462923" cy="3990972"/>
          </a:xfrm>
          <a:prstGeom prst="roundRect">
            <a:avLst>
              <a:gd name="adj" fmla="val 4289"/>
            </a:avLst>
          </a:prstGeom>
          <a:noFill/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 picture containing text, plot, line, diagram&#10;&#10;Description automatically generated">
            <a:extLst>
              <a:ext uri="{FF2B5EF4-FFF2-40B4-BE49-F238E27FC236}">
                <a16:creationId xmlns:a16="http://schemas.microsoft.com/office/drawing/2014/main" id="{8097C409-B5C7-C325-0D1C-28F65096639E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9" b="5470"/>
          <a:stretch/>
        </p:blipFill>
        <p:spPr>
          <a:xfrm>
            <a:off x="4742220" y="2423669"/>
            <a:ext cx="2996596" cy="119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03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51F7-4183-BE42-2542-2A1C2C629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latin typeface="Söhne"/>
              </a:rPr>
              <a:t>Experimental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634A0-7527-2B8B-22EE-EE17FE0A1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Q2: </a:t>
            </a:r>
            <a:r>
              <a:rPr lang="en-US" dirty="0"/>
              <a:t>Does the </a:t>
            </a:r>
            <a:r>
              <a:rPr lang="en-US" b="1" dirty="0"/>
              <a:t>hierarchical approach </a:t>
            </a:r>
            <a:r>
              <a:rPr lang="en-US" dirty="0"/>
              <a:t>effectively </a:t>
            </a:r>
            <a:r>
              <a:rPr lang="en-US" b="1" dirty="0"/>
              <a:t>handle complexity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B2BA28-DFBE-D005-CF19-7A60A8B05AAB}"/>
              </a:ext>
            </a:extLst>
          </p:cNvPr>
          <p:cNvSpPr txBox="1"/>
          <p:nvPr/>
        </p:nvSpPr>
        <p:spPr>
          <a:xfrm>
            <a:off x="2638427" y="4461570"/>
            <a:ext cx="86815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/>
              <a:t>D3QN</a:t>
            </a:r>
            <a:r>
              <a:rPr lang="en-US" sz="1400" dirty="0"/>
              <a:t>	      : Best performing baseline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/>
              <a:t>Prop-D	      </a:t>
            </a:r>
            <a:r>
              <a:rPr lang="en-US" sz="1400" dirty="0"/>
              <a:t>: Proposed approach with the discrete action space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/>
              <a:t>Prop-</a:t>
            </a:r>
            <a:r>
              <a:rPr lang="en-US" sz="1400" b="1" dirty="0" err="1"/>
              <a:t>DNoS</a:t>
            </a:r>
            <a:r>
              <a:rPr lang="en-US" sz="1400" dirty="0"/>
              <a:t>    : Proposed approach without the novel patient state representation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85E42E-E8D8-EA15-C34D-24EFF20E2D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92" r="34233"/>
          <a:stretch/>
        </p:blipFill>
        <p:spPr>
          <a:xfrm>
            <a:off x="4681538" y="2048236"/>
            <a:ext cx="2787667" cy="22421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95E82B-46DC-98C0-A0D9-7C23A1EFB6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823"/>
          <a:stretch/>
        </p:blipFill>
        <p:spPr>
          <a:xfrm>
            <a:off x="8377238" y="2048236"/>
            <a:ext cx="2870684" cy="22421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13E596-FAF3-D914-A31F-D909D7CA30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2" r="66220"/>
          <a:stretch/>
        </p:blipFill>
        <p:spPr>
          <a:xfrm>
            <a:off x="1232034" y="2048236"/>
            <a:ext cx="2812786" cy="22421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011823-24E9-1FB1-5180-15E6106E354C}"/>
                  </a:ext>
                </a:extLst>
              </p:cNvPr>
              <p:cNvSpPr txBox="1"/>
              <p:nvPr/>
            </p:nvSpPr>
            <p:spPr>
              <a:xfrm>
                <a:off x="2084043" y="1851699"/>
                <a:ext cx="1459718" cy="344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CWPDIS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011823-24E9-1FB1-5180-15E6106E3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043" y="1851699"/>
                <a:ext cx="1459718" cy="3444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2E885-4715-1853-1D31-BD37FBFC0B81}"/>
                  </a:ext>
                </a:extLst>
              </p:cNvPr>
              <p:cNvSpPr txBox="1"/>
              <p:nvPr/>
            </p:nvSpPr>
            <p:spPr>
              <a:xfrm>
                <a:off x="5593696" y="1851699"/>
                <a:ext cx="1459718" cy="344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WIS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2E885-4715-1853-1D31-BD37FBFC0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3696" y="1851699"/>
                <a:ext cx="1459718" cy="3444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6F00A4-D050-9DB8-0A1B-75781342AF44}"/>
                  </a:ext>
                </a:extLst>
              </p:cNvPr>
              <p:cNvSpPr txBox="1"/>
              <p:nvPr/>
            </p:nvSpPr>
            <p:spPr>
              <a:xfrm>
                <a:off x="9274912" y="1854648"/>
                <a:ext cx="145971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dirty="0" smtClean="0">
                          <a:latin typeface="Cambria Math" panose="02040503050406030204" pitchFamily="18" charset="0"/>
                        </a:rPr>
                        <m:t>Mortality</m:t>
                      </m:r>
                      <m:r>
                        <a:rPr lang="en-US" sz="1600" b="0" i="0" dirty="0" smtClean="0">
                          <a:latin typeface="Cambria Math" panose="02040503050406030204" pitchFamily="18" charset="0"/>
                        </a:rPr>
                        <m:t>(%)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6F00A4-D050-9DB8-0A1B-75781342A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912" y="1854648"/>
                <a:ext cx="1459718" cy="338554"/>
              </a:xfrm>
              <a:prstGeom prst="rect">
                <a:avLst/>
              </a:prstGeom>
              <a:blipFill>
                <a:blip r:embed="rId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F3161322-2B5A-E164-E45D-B8935AE664DA}"/>
              </a:ext>
            </a:extLst>
          </p:cNvPr>
          <p:cNvSpPr txBox="1"/>
          <p:nvPr/>
        </p:nvSpPr>
        <p:spPr>
          <a:xfrm>
            <a:off x="1232033" y="5735334"/>
            <a:ext cx="94135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Baselines tend to fail catastrophically under high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Proposed hierarchical approach helps maintain performances under high complexity</a:t>
            </a:r>
          </a:p>
        </p:txBody>
      </p:sp>
      <p:pic>
        <p:nvPicPr>
          <p:cNvPr id="18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D5742DE5-249C-AFD3-0DFC-7FFF67DF76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912" y="5011980"/>
            <a:ext cx="2763456" cy="16672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6829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51F7-4183-BE42-2542-2A1C2C629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latin typeface="Söhne"/>
              </a:rPr>
              <a:t>Experimental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634A0-7527-2B8B-22EE-EE17FE0A1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2372"/>
            <a:ext cx="11280007" cy="5172756"/>
          </a:xfrm>
        </p:spPr>
        <p:txBody>
          <a:bodyPr>
            <a:normAutofit/>
          </a:bodyPr>
          <a:lstStyle/>
          <a:p>
            <a:r>
              <a:rPr lang="en-US" b="1" dirty="0"/>
              <a:t>Q3: </a:t>
            </a:r>
            <a:r>
              <a:rPr lang="en-US" dirty="0"/>
              <a:t>Is the proposed patient </a:t>
            </a:r>
            <a:r>
              <a:rPr lang="en-US" b="1" dirty="0"/>
              <a:t>state representation effective</a:t>
            </a:r>
            <a:r>
              <a:rPr lang="en-US" dirty="0"/>
              <a:t> and </a:t>
            </a:r>
            <a:r>
              <a:rPr lang="en-US" b="1" dirty="0"/>
              <a:t>generic</a:t>
            </a:r>
            <a:r>
              <a:rPr lang="en-US" dirty="0"/>
              <a:t>?</a:t>
            </a:r>
          </a:p>
          <a:p>
            <a:pPr lvl="1"/>
            <a:endParaRPr lang="en-US" sz="2000" b="0" i="0" u="none" strike="noStrike" baseline="0" dirty="0">
              <a:latin typeface="NimbusRomNo9L-Regu"/>
            </a:endParaRPr>
          </a:p>
          <a:p>
            <a:r>
              <a:rPr lang="en-US" sz="2400" b="1" i="0" u="none" strike="noStrike" baseline="0" dirty="0">
                <a:latin typeface="NimbusRomNo9L-Regu"/>
              </a:rPr>
              <a:t>Effectiveness:</a:t>
            </a:r>
            <a:r>
              <a:rPr lang="en-US" sz="2400" b="0" i="0" u="none" strike="noStrike" baseline="0" dirty="0">
                <a:latin typeface="NimbusRomNo9L-Regu"/>
              </a:rPr>
              <a:t> With the proposed state representation,</a:t>
            </a:r>
          </a:p>
          <a:p>
            <a:pPr lvl="1"/>
            <a:endParaRPr lang="en-US" sz="2000" b="1" i="0" u="none" strike="noStrike" baseline="0" dirty="0">
              <a:latin typeface="NimbusRomNo9L-Regu"/>
            </a:endParaRPr>
          </a:p>
          <a:p>
            <a:pPr lvl="1"/>
            <a:r>
              <a:rPr lang="en-US" sz="2000" i="0" u="none" strike="noStrike" baseline="0" dirty="0">
                <a:latin typeface="NimbusRomNo9L-Regu"/>
              </a:rPr>
              <a:t>Discrete </a:t>
            </a:r>
            <a:r>
              <a:rPr lang="en-US" sz="2000" i="0" u="none" strike="noStrike" dirty="0">
                <a:latin typeface="NimbusRomNo9L-Regu"/>
              </a:rPr>
              <a:t>space</a:t>
            </a:r>
            <a:r>
              <a:rPr lang="en-US" sz="2000" i="0" u="none" strike="noStrike" baseline="0" dirty="0">
                <a:latin typeface="NimbusRomNo9L-Regu"/>
              </a:rPr>
              <a:t>: </a:t>
            </a:r>
            <a:r>
              <a:rPr lang="en-US" sz="2000" b="1" i="0" u="none" strike="noStrike" baseline="0" dirty="0">
                <a:latin typeface="NimbusRomNo9L-Regu"/>
              </a:rPr>
              <a:t>Prop-D</a:t>
            </a:r>
            <a:r>
              <a:rPr lang="en-US" sz="2000" b="0" i="0" u="none" strike="noStrike" baseline="0" dirty="0">
                <a:latin typeface="NimbusRomNo9L-Regu"/>
              </a:rPr>
              <a:t> and </a:t>
            </a:r>
            <a:r>
              <a:rPr lang="en-US" sz="2000" b="1" dirty="0">
                <a:latin typeface="NimbusRomNo9L-Regu"/>
              </a:rPr>
              <a:t>D3QN </a:t>
            </a:r>
            <a:r>
              <a:rPr lang="en-US" sz="2000" b="0" i="0" u="none" strike="noStrike" baseline="0" dirty="0">
                <a:latin typeface="NimbusRomNo9L-Regu"/>
              </a:rPr>
              <a:t>models </a:t>
            </a:r>
            <a:r>
              <a:rPr lang="en-US" sz="2000" b="0" i="0" u="none" strike="noStrike" baseline="0" dirty="0">
                <a:solidFill>
                  <a:srgbClr val="C00000"/>
                </a:solidFill>
                <a:latin typeface="NimbusRomNo9L-Regu"/>
              </a:rPr>
              <a:t>decreased mortality</a:t>
            </a:r>
            <a:r>
              <a:rPr lang="en-US" sz="2000" b="0" i="0" u="none" strike="noStrike" baseline="0" dirty="0">
                <a:latin typeface="NimbusRomNo9L-Regu"/>
              </a:rPr>
              <a:t> by </a:t>
            </a:r>
            <a:r>
              <a:rPr lang="en-US" sz="2000" b="1" i="0" u="none" strike="noStrike" baseline="0" dirty="0">
                <a:latin typeface="NimbusRomNo9L-Regu"/>
              </a:rPr>
              <a:t>26%</a:t>
            </a:r>
            <a:endParaRPr lang="en-US" sz="2000" i="0" u="none" strike="noStrike" baseline="0" dirty="0">
              <a:latin typeface="NimbusRomNo9L-Regu"/>
            </a:endParaRPr>
          </a:p>
          <a:p>
            <a:pPr lvl="2"/>
            <a:endParaRPr lang="en-US" sz="1800" b="1" i="0" u="none" strike="noStrike" baseline="0" dirty="0">
              <a:latin typeface="NimbusRomNo9L-Regu"/>
            </a:endParaRPr>
          </a:p>
          <a:p>
            <a:pPr lvl="1"/>
            <a:r>
              <a:rPr lang="en-US" sz="2000" dirty="0">
                <a:latin typeface="NimbusRomNo9L-Regu"/>
              </a:rPr>
              <a:t>Continuous space: </a:t>
            </a:r>
            <a:r>
              <a:rPr lang="en-US" sz="2000" b="1" dirty="0">
                <a:latin typeface="NimbusRomNo9L-Regu"/>
              </a:rPr>
              <a:t>Prop-C</a:t>
            </a:r>
            <a:r>
              <a:rPr lang="en-US" sz="2000" dirty="0">
                <a:latin typeface="NimbusRomNo9L-Regu"/>
              </a:rPr>
              <a:t> and </a:t>
            </a:r>
            <a:r>
              <a:rPr lang="en-US" sz="2000" b="1" i="0" u="none" strike="noStrike" baseline="0" dirty="0" err="1">
                <a:latin typeface="NimbusRomNo9L-Regu"/>
              </a:rPr>
              <a:t>QMix</a:t>
            </a:r>
            <a:r>
              <a:rPr lang="en-US" sz="2000" b="1" i="0" u="none" strike="noStrike" baseline="0" dirty="0">
                <a:latin typeface="NimbusRomNo9L-Regu"/>
              </a:rPr>
              <a:t>-C</a:t>
            </a:r>
            <a:r>
              <a:rPr lang="en-US" sz="2000" b="0" i="0" u="none" strike="noStrike" baseline="0" dirty="0">
                <a:latin typeface="NimbusRomNo9L-Regu"/>
              </a:rPr>
              <a:t> baselines </a:t>
            </a:r>
            <a:r>
              <a:rPr lang="en-US" sz="2000" b="0" i="0" u="none" strike="noStrike" baseline="0" dirty="0">
                <a:solidFill>
                  <a:srgbClr val="C00000"/>
                </a:solidFill>
                <a:latin typeface="NimbusRomNo9L-Regu"/>
              </a:rPr>
              <a:t>decreased mortality </a:t>
            </a:r>
            <a:r>
              <a:rPr lang="en-US" sz="2000" b="0" i="0" u="none" strike="noStrike" baseline="0" dirty="0">
                <a:latin typeface="NimbusRomNo9L-Regu"/>
              </a:rPr>
              <a:t>by </a:t>
            </a:r>
            <a:r>
              <a:rPr lang="en-US" sz="2000" b="1" i="0" u="none" strike="noStrike" baseline="0" dirty="0">
                <a:latin typeface="NimbusRomNo9L-Regu"/>
              </a:rPr>
              <a:t>35%</a:t>
            </a:r>
            <a:r>
              <a:rPr lang="en-US" sz="2000" dirty="0">
                <a:latin typeface="NimbusRomNo9L-Regu"/>
              </a:rPr>
              <a:t> </a:t>
            </a:r>
            <a:r>
              <a:rPr lang="en-US" sz="2000" b="0" i="0" u="none" strike="noStrike" baseline="0" dirty="0">
                <a:latin typeface="NimbusRomNo9L-Regu"/>
              </a:rPr>
              <a:t>and </a:t>
            </a:r>
            <a:r>
              <a:rPr lang="en-US" sz="2000" b="1" i="0" u="none" strike="noStrike" baseline="0" dirty="0">
                <a:latin typeface="NimbusRomNo9L-Regu"/>
              </a:rPr>
              <a:t>8%</a:t>
            </a:r>
            <a:r>
              <a:rPr lang="en-US" sz="2000" dirty="0">
                <a:latin typeface="NimbusRomNo9L-Regu"/>
              </a:rPr>
              <a:t>, respectively</a:t>
            </a: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b="1" dirty="0"/>
              <a:t>Generalizability:</a:t>
            </a:r>
            <a:r>
              <a:rPr lang="en-US" sz="2400" dirty="0"/>
              <a:t> Considerably improved an </a:t>
            </a:r>
            <a:r>
              <a:rPr lang="en-US" sz="2400" i="1" dirty="0"/>
              <a:t>auxiliary treatment prediction task</a:t>
            </a:r>
            <a:r>
              <a:rPr lang="en-US" sz="2400" dirty="0"/>
              <a:t>,</a:t>
            </a:r>
          </a:p>
          <a:p>
            <a:pPr lvl="1"/>
            <a:endParaRPr lang="en-US" sz="2000" dirty="0">
              <a:solidFill>
                <a:srgbClr val="C00000"/>
              </a:solidFill>
            </a:endParaRP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Improved accuracy </a:t>
            </a:r>
            <a:r>
              <a:rPr lang="en-US" sz="2000" dirty="0"/>
              <a:t>in Linear Regressor model by </a:t>
            </a:r>
            <a:r>
              <a:rPr lang="en-US" sz="2000" b="1" dirty="0"/>
              <a:t>14%</a:t>
            </a:r>
            <a:r>
              <a:rPr lang="en-US" sz="2000" dirty="0">
                <a:latin typeface="NimbusRomNo9L-Regu"/>
              </a:rPr>
              <a:t>, respectively</a:t>
            </a:r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Improved accuracy </a:t>
            </a:r>
            <a:r>
              <a:rPr lang="en-US" sz="2000" dirty="0"/>
              <a:t>in Neural Network model by </a:t>
            </a:r>
            <a:r>
              <a:rPr lang="en-US" sz="2000" b="1" dirty="0"/>
              <a:t>17%</a:t>
            </a:r>
            <a:r>
              <a:rPr lang="en-US" sz="2000" dirty="0">
                <a:latin typeface="NimbusRomNo9L-Regu"/>
              </a:rPr>
              <a:t>, respectively</a:t>
            </a:r>
            <a:endParaRPr lang="en-US" sz="2000" dirty="0"/>
          </a:p>
          <a:p>
            <a:pPr lvl="1"/>
            <a:endParaRPr lang="en-US" sz="1800" dirty="0"/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DDC5D6-BF45-4A3F-DAB8-4EBBA0621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976" y="5102462"/>
            <a:ext cx="3300774" cy="15777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863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0339EE9-5436-4860-BBFC-7CD7C90DB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5" y="0"/>
            <a:ext cx="7537705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8F6A0-2402-236D-E07B-8C6B11AAC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557" y="624142"/>
            <a:ext cx="4989837" cy="257106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8800" dirty="0"/>
              <a:t>Thank you</a:t>
            </a:r>
          </a:p>
        </p:txBody>
      </p:sp>
      <p:pic>
        <p:nvPicPr>
          <p:cNvPr id="5124" name="Picture 4" descr="QR code">
            <a:extLst>
              <a:ext uri="{FF2B5EF4-FFF2-40B4-BE49-F238E27FC236}">
                <a16:creationId xmlns:a16="http://schemas.microsoft.com/office/drawing/2014/main" id="{80E43AE1-1C29-20A5-B9F6-C90943B1A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725" y="286140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8B8BE9-3653-5D02-507B-83768567BB88}"/>
              </a:ext>
            </a:extLst>
          </p:cNvPr>
          <p:cNvSpPr txBox="1"/>
          <p:nvPr/>
        </p:nvSpPr>
        <p:spPr>
          <a:xfrm>
            <a:off x="3203972" y="5965285"/>
            <a:ext cx="6093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Scan the QR for codes, architecture diagrams, baseline implementations and additional experimental results.</a:t>
            </a:r>
          </a:p>
        </p:txBody>
      </p:sp>
    </p:spTree>
    <p:extLst>
      <p:ext uri="{BB962C8B-B14F-4D97-AF65-F5344CB8AC3E}">
        <p14:creationId xmlns:p14="http://schemas.microsoft.com/office/powerpoint/2010/main" val="1862281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D0D8890E9F744AA029DC4894C51E11" ma:contentTypeVersion="7" ma:contentTypeDescription="Create a new document." ma:contentTypeScope="" ma:versionID="126dc9d2ac02c019648ad398b3ae2ac8">
  <xsd:schema xmlns:xsd="http://www.w3.org/2001/XMLSchema" xmlns:xs="http://www.w3.org/2001/XMLSchema" xmlns:p="http://schemas.microsoft.com/office/2006/metadata/properties" xmlns:ns3="d8d609fa-9dd4-4388-a853-dc578a006fd7" xmlns:ns4="8ea36d4e-8fc7-42d5-93bf-eb54aad71819" targetNamespace="http://schemas.microsoft.com/office/2006/metadata/properties" ma:root="true" ma:fieldsID="0482f623161c7fa946bae2ff721605fd" ns3:_="" ns4:_="">
    <xsd:import namespace="d8d609fa-9dd4-4388-a853-dc578a006fd7"/>
    <xsd:import namespace="8ea36d4e-8fc7-42d5-93bf-eb54aad7181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609fa-9dd4-4388-a853-dc578a006fd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a36d4e-8fc7-42d5-93bf-eb54aad718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AB2354-2A4E-4B6B-91B5-F86FE9DF64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F94A31-5EE4-4DE3-B353-6C1F37340F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d609fa-9dd4-4388-a853-dc578a006fd7"/>
    <ds:schemaRef ds:uri="8ea36d4e-8fc7-42d5-93bf-eb54aad718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166B16-1641-41CF-89FF-2C10CACD8919}">
  <ds:schemaRefs>
    <ds:schemaRef ds:uri="http://schemas.microsoft.com/office/2006/documentManagement/types"/>
    <ds:schemaRef ds:uri="d8d609fa-9dd4-4388-a853-dc578a006fd7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8ea36d4e-8fc7-42d5-93bf-eb54aad71819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39129</TotalTime>
  <Words>931</Words>
  <Application>Microsoft Office PowerPoint</Application>
  <PresentationFormat>Widescreen</PresentationFormat>
  <Paragraphs>249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NimbusRomNo9L-Regu</vt:lpstr>
      <vt:lpstr>Söhne</vt:lpstr>
      <vt:lpstr>Office Theme</vt:lpstr>
      <vt:lpstr>Demystifying Complex Treatment Recommendations (A Hierarchical Cooperative Multi-Agent  RL Approach)</vt:lpstr>
      <vt:lpstr>Complexity of the Treatment Recommendation Task</vt:lpstr>
      <vt:lpstr>RL for Treatment Recommendations</vt:lpstr>
      <vt:lpstr>1: Overburdened Single Agent</vt:lpstr>
      <vt:lpstr>2: Sub-optimal Patient State Representations</vt:lpstr>
      <vt:lpstr>Solution: Overview </vt:lpstr>
      <vt:lpstr>HMARL: Sepsis Use Case</vt:lpstr>
      <vt:lpstr>HMARL: Hierarchy</vt:lpstr>
      <vt:lpstr>Patient State Representation Technique</vt:lpstr>
      <vt:lpstr>Q-Learning</vt:lpstr>
      <vt:lpstr>Experimental Results</vt:lpstr>
      <vt:lpstr>Experimental Results</vt:lpstr>
      <vt:lpstr>Experimental Results</vt:lpstr>
      <vt:lpstr>Experimental Results</vt:lpstr>
      <vt:lpstr>Experimental Results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</dc:title>
  <dc:creator>Dilruk Perera</dc:creator>
  <cp:lastModifiedBy>Dilruk Perera</cp:lastModifiedBy>
  <cp:revision>570</cp:revision>
  <dcterms:created xsi:type="dcterms:W3CDTF">2021-03-07T21:52:07Z</dcterms:created>
  <dcterms:modified xsi:type="dcterms:W3CDTF">2023-06-20T13:48:03Z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0x0101001CD0D8890E9F744AA029DC4894C51E11</vt:lpwstr>
  </property>
</Properties>
</file>